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3" r:id="rId2"/>
    <p:sldId id="270" r:id="rId3"/>
    <p:sldId id="273" r:id="rId4"/>
    <p:sldId id="264" r:id="rId5"/>
    <p:sldId id="286" r:id="rId6"/>
    <p:sldId id="298" r:id="rId7"/>
    <p:sldId id="282" r:id="rId8"/>
    <p:sldId id="293" r:id="rId9"/>
    <p:sldId id="278" r:id="rId10"/>
    <p:sldId id="279" r:id="rId11"/>
    <p:sldId id="280" r:id="rId12"/>
    <p:sldId id="292" r:id="rId13"/>
    <p:sldId id="296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7" autoAdjust="0"/>
    <p:restoredTop sz="94611" autoAdjust="0"/>
  </p:normalViewPr>
  <p:slideViewPr>
    <p:cSldViewPr>
      <p:cViewPr varScale="1">
        <p:scale>
          <a:sx n="128" d="100"/>
          <a:sy n="128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8F352-B38B-4337-8A6C-965342DC53ED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0838-5F89-4F79-847B-1A4631676E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63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1488A-2FF3-4732-9631-305F7548CCF4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7B9B-93D3-459B-ABBA-49A429B093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6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Samarbeid med våre renovatører har i hovedsak fungert godt. Men e</a:t>
            </a:r>
            <a:r>
              <a:rPr lang="nb-NO" baseline="0" dirty="0" smtClean="0"/>
              <a:t>n forretningsmessig avtale er ikke alltid tilstrekkelig. Vi må ha en partner som identifiserer seg med våre målsettinger.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07B9B-93D3-459B-ABBA-49A429B0934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33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73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6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54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5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0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9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85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3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1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0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AB8A-C0C0-443A-A582-6D0B2BE27ECC}" type="datetimeFigureOut">
              <a:rPr lang="nb-NO" smtClean="0"/>
              <a:t>13.04.2018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8D68-5A82-418A-8B2A-5D0A587F71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1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iRhdXYwb_UAhXCKJoKHX2CDXsQjRwIBw&amp;url=http://arim.no/meldingar/2015/%C3%A5rsmelding/strategi-og-utvikling/europeisk-avfallspolitikk&amp;psig=AFQjCNHE7SKt1B5Wz8xJx5CP0RyfDGWMeA&amp;ust=149760445544833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3024336"/>
          </a:xfrm>
        </p:spPr>
        <p:txBody>
          <a:bodyPr>
            <a:noAutofit/>
          </a:bodyPr>
          <a:lstStyle/>
          <a:p>
            <a:r>
              <a:rPr lang="nb-NO" sz="6600" dirty="0" smtClean="0">
                <a:solidFill>
                  <a:schemeClr val="tx2"/>
                </a:solidFill>
              </a:rPr>
              <a:t>Info til </a:t>
            </a:r>
            <a:br>
              <a:rPr lang="nb-NO" sz="6600" dirty="0" smtClean="0">
                <a:solidFill>
                  <a:schemeClr val="tx2"/>
                </a:solidFill>
              </a:rPr>
            </a:br>
            <a:r>
              <a:rPr lang="nb-NO" sz="6600" dirty="0" smtClean="0">
                <a:solidFill>
                  <a:schemeClr val="tx2"/>
                </a:solidFill>
              </a:rPr>
              <a:t>Lom kommunestyre</a:t>
            </a:r>
            <a:r>
              <a:rPr lang="nb-NO" sz="7200" dirty="0" smtClean="0">
                <a:solidFill>
                  <a:schemeClr val="tx2"/>
                </a:solidFill>
              </a:rPr>
              <a:t/>
            </a:r>
            <a:br>
              <a:rPr lang="nb-NO" sz="7200" dirty="0" smtClean="0">
                <a:solidFill>
                  <a:schemeClr val="tx2"/>
                </a:solidFill>
              </a:rPr>
            </a:br>
            <a:r>
              <a:rPr lang="nb-NO" sz="2800" dirty="0" smtClean="0">
                <a:solidFill>
                  <a:schemeClr val="tx2"/>
                </a:solidFill>
              </a:rPr>
              <a:t> </a:t>
            </a:r>
            <a:r>
              <a:rPr lang="nb-NO" sz="4800" dirty="0" smtClean="0">
                <a:solidFill>
                  <a:schemeClr val="tx2"/>
                </a:solidFill>
              </a:rPr>
              <a:t/>
            </a:r>
            <a:br>
              <a:rPr lang="nb-NO" sz="4800" dirty="0" smtClean="0">
                <a:solidFill>
                  <a:schemeClr val="tx2"/>
                </a:solidFill>
              </a:rPr>
            </a:br>
            <a:r>
              <a:rPr lang="nb-NO" sz="4000" dirty="0" smtClean="0">
                <a:solidFill>
                  <a:schemeClr val="tx2"/>
                </a:solidFill>
              </a:rPr>
              <a:t>12.april 2018</a:t>
            </a:r>
            <a:r>
              <a:rPr lang="nb-NO" sz="4800" dirty="0" smtClean="0">
                <a:solidFill>
                  <a:schemeClr val="tx2"/>
                </a:solidFill>
              </a:rPr>
              <a:t/>
            </a:r>
            <a:br>
              <a:rPr lang="nb-NO" sz="4800" dirty="0" smtClean="0">
                <a:solidFill>
                  <a:schemeClr val="tx2"/>
                </a:solidFill>
              </a:rPr>
            </a:br>
            <a:endParaRPr lang="nb-NO" sz="48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1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20080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Bedre kildesortering av papir.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7585" y="2420888"/>
            <a:ext cx="7272808" cy="352839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nb-NO" sz="3600" dirty="0" smtClean="0">
                <a:solidFill>
                  <a:schemeClr val="tx2"/>
                </a:solidFill>
              </a:rPr>
              <a:t> </a:t>
            </a:r>
            <a:r>
              <a:rPr lang="nb-NO" sz="2800" dirty="0" smtClean="0">
                <a:solidFill>
                  <a:schemeClr val="tx2"/>
                </a:solidFill>
              </a:rPr>
              <a:t>Mengder utsortert.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Dagens ordninger:		33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Selvbetjente returpunkt:	40</a:t>
            </a:r>
            <a:r>
              <a:rPr lang="nb-NO" sz="2400" b="1" baseline="30000" dirty="0" smtClean="0">
                <a:solidFill>
                  <a:schemeClr val="tx2"/>
                </a:solidFill>
              </a:rPr>
              <a:t>+</a:t>
            </a:r>
            <a:r>
              <a:rPr lang="nb-NO" sz="2400" dirty="0" smtClean="0">
                <a:solidFill>
                  <a:schemeClr val="tx2"/>
                </a:solidFill>
              </a:rPr>
              <a:t>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Dunk, erfaringstall: 		50</a:t>
            </a:r>
            <a:r>
              <a:rPr lang="nb-NO" sz="2400" b="1" baseline="30000" dirty="0" smtClean="0">
                <a:solidFill>
                  <a:schemeClr val="tx2"/>
                </a:solidFill>
              </a:rPr>
              <a:t>+</a:t>
            </a:r>
            <a:r>
              <a:rPr lang="nb-NO" sz="2400" dirty="0" smtClean="0">
                <a:solidFill>
                  <a:schemeClr val="tx2"/>
                </a:solidFill>
              </a:rPr>
              <a:t> kg pr innbygger.</a:t>
            </a:r>
          </a:p>
          <a:p>
            <a:pPr lvl="1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Potensial: 200 - 300 tonn mer papir til 			  	  materialgjenvinning.</a:t>
            </a:r>
            <a:endParaRPr lang="nb-NO" sz="36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Innfører kildesortering av plastemballasje i husholdninger.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9612" y="2564904"/>
            <a:ext cx="698477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3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chemeClr val="tx2"/>
                </a:solidFill>
              </a:rPr>
              <a:t>Mengder utsortert.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endParaRPr lang="nb-NO" sz="2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Hver person produserer 20-25 kg pr år.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Det samles inn om lag 7 kg pr person pr år</a:t>
            </a:r>
            <a:r>
              <a:rPr lang="nb-NO" sz="2400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20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400" dirty="0">
                <a:solidFill>
                  <a:schemeClr val="tx2"/>
                </a:solidFill>
              </a:rPr>
              <a:t>Potensial: </a:t>
            </a:r>
            <a:r>
              <a:rPr lang="nb-NO" sz="2400" dirty="0" smtClean="0">
                <a:solidFill>
                  <a:schemeClr val="tx2"/>
                </a:solidFill>
              </a:rPr>
              <a:t>130 </a:t>
            </a:r>
            <a:r>
              <a:rPr lang="nb-NO" sz="2400" dirty="0">
                <a:solidFill>
                  <a:schemeClr val="tx2"/>
                </a:solidFill>
              </a:rPr>
              <a:t>tonn </a:t>
            </a:r>
            <a:r>
              <a:rPr lang="nb-NO" sz="2400" dirty="0" smtClean="0">
                <a:solidFill>
                  <a:schemeClr val="tx2"/>
                </a:solidFill>
              </a:rPr>
              <a:t>mer plast til material-gjenvinning ( + økte mengder fra bedrifter )</a:t>
            </a:r>
          </a:p>
          <a:p>
            <a:pPr marL="0" indent="0">
              <a:buNone/>
            </a:pPr>
            <a:endParaRPr lang="nb-NO" sz="19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18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b-NO" sz="1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1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2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b-NO" sz="15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nb-NO" sz="17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/>
          </a:bodyPr>
          <a:lstStyle/>
          <a:p>
            <a:r>
              <a:rPr lang="nb-NO" sz="1000" dirty="0" smtClean="0">
                <a:solidFill>
                  <a:schemeClr val="tx2"/>
                </a:solidFill>
              </a:rPr>
              <a:t>.</a:t>
            </a:r>
            <a:endParaRPr lang="nb-NO" sz="1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4176464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633592" y="1340768"/>
            <a:ext cx="775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Vil renovasjonsgebyrene øke framover ?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06651" y="234888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solidFill>
                <a:schemeClr val="tx2"/>
              </a:solidFill>
            </a:endParaRPr>
          </a:p>
          <a:p>
            <a:r>
              <a:rPr lang="nb-NO" sz="2400" dirty="0">
                <a:solidFill>
                  <a:schemeClr val="tx2"/>
                </a:solidFill>
              </a:rPr>
              <a:t>Tall for 2017, inkl. </a:t>
            </a:r>
            <a:r>
              <a:rPr lang="nb-NO" sz="2400" dirty="0" smtClean="0">
                <a:solidFill>
                  <a:schemeClr val="tx2"/>
                </a:solidFill>
              </a:rPr>
              <a:t>mva.</a:t>
            </a:r>
            <a:endParaRPr lang="nb-NO" sz="2400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 </a:t>
            </a:r>
          </a:p>
          <a:p>
            <a:r>
              <a:rPr lang="nb-NO" sz="2000" dirty="0">
                <a:solidFill>
                  <a:schemeClr val="tx2"/>
                </a:solidFill>
              </a:rPr>
              <a:t>NGR, </a:t>
            </a:r>
            <a:r>
              <a:rPr lang="nb-NO" sz="2000" dirty="0" err="1">
                <a:solidFill>
                  <a:schemeClr val="tx2"/>
                </a:solidFill>
              </a:rPr>
              <a:t>gj.snitt</a:t>
            </a:r>
            <a:r>
              <a:rPr lang="nb-NO" sz="2000" dirty="0">
                <a:solidFill>
                  <a:schemeClr val="tx2"/>
                </a:solidFill>
              </a:rPr>
              <a:t> for eierkommunene</a:t>
            </a:r>
            <a:r>
              <a:rPr lang="nb-NO" sz="2000" dirty="0" smtClean="0">
                <a:solidFill>
                  <a:schemeClr val="tx2"/>
                </a:solidFill>
              </a:rPr>
              <a:t>……</a:t>
            </a:r>
            <a:r>
              <a:rPr lang="nb-NO" sz="2000" dirty="0">
                <a:solidFill>
                  <a:schemeClr val="tx2"/>
                </a:solidFill>
              </a:rPr>
              <a:t>	kr 2.466</a:t>
            </a:r>
          </a:p>
          <a:p>
            <a:r>
              <a:rPr lang="nb-NO" sz="2000" dirty="0">
                <a:solidFill>
                  <a:schemeClr val="tx2"/>
                </a:solidFill>
              </a:rPr>
              <a:t>Hedmark og Oppland, </a:t>
            </a:r>
            <a:r>
              <a:rPr lang="nb-NO" sz="2000" dirty="0" err="1">
                <a:solidFill>
                  <a:schemeClr val="tx2"/>
                </a:solidFill>
              </a:rPr>
              <a:t>gj.snitt</a:t>
            </a:r>
            <a:r>
              <a:rPr lang="nb-NO" sz="2000" dirty="0" smtClean="0">
                <a:solidFill>
                  <a:schemeClr val="tx2"/>
                </a:solidFill>
              </a:rPr>
              <a:t>………….</a:t>
            </a:r>
            <a:r>
              <a:rPr lang="nb-NO" sz="2000" dirty="0">
                <a:solidFill>
                  <a:schemeClr val="tx2"/>
                </a:solidFill>
              </a:rPr>
              <a:t>	kr 2.780</a:t>
            </a:r>
          </a:p>
          <a:p>
            <a:r>
              <a:rPr lang="nb-NO" sz="2000" dirty="0">
                <a:solidFill>
                  <a:schemeClr val="tx2"/>
                </a:solidFill>
              </a:rPr>
              <a:t>Landet, </a:t>
            </a:r>
            <a:r>
              <a:rPr lang="nb-NO" sz="2000" dirty="0" err="1" smtClean="0">
                <a:solidFill>
                  <a:schemeClr val="tx2"/>
                </a:solidFill>
              </a:rPr>
              <a:t>gj.snitt</a:t>
            </a:r>
            <a:r>
              <a:rPr lang="nb-NO" sz="2000" dirty="0" smtClean="0">
                <a:solidFill>
                  <a:schemeClr val="tx2"/>
                </a:solidFill>
              </a:rPr>
              <a:t>…………………………………</a:t>
            </a:r>
            <a:r>
              <a:rPr lang="nb-NO" sz="2000" dirty="0">
                <a:solidFill>
                  <a:schemeClr val="tx2"/>
                </a:solidFill>
              </a:rPr>
              <a:t>	kr 3.355</a:t>
            </a:r>
          </a:p>
          <a:p>
            <a:r>
              <a:rPr lang="nb-NO" sz="2000" dirty="0">
                <a:solidFill>
                  <a:schemeClr val="tx2"/>
                </a:solidFill>
              </a:rPr>
              <a:t> </a:t>
            </a:r>
          </a:p>
          <a:p>
            <a:r>
              <a:rPr lang="nb-NO" sz="2000" dirty="0">
                <a:solidFill>
                  <a:schemeClr val="tx2"/>
                </a:solidFill>
              </a:rPr>
              <a:t>Oslo, minstegebyr</a:t>
            </a:r>
            <a:r>
              <a:rPr lang="nb-NO" sz="2000" dirty="0" smtClean="0">
                <a:solidFill>
                  <a:schemeClr val="tx2"/>
                </a:solidFill>
              </a:rPr>
              <a:t>.…………………………..</a:t>
            </a:r>
            <a:r>
              <a:rPr lang="nb-NO" sz="2000" dirty="0">
                <a:solidFill>
                  <a:schemeClr val="tx2"/>
                </a:solidFill>
              </a:rPr>
              <a:t>	kr 4.613</a:t>
            </a:r>
          </a:p>
          <a:p>
            <a:r>
              <a:rPr lang="nb-NO" sz="2000" dirty="0">
                <a:solidFill>
                  <a:schemeClr val="tx2"/>
                </a:solidFill>
              </a:rPr>
              <a:t>Trondheim, minstegebyr</a:t>
            </a:r>
            <a:r>
              <a:rPr lang="nb-NO" sz="2000" dirty="0" smtClean="0">
                <a:solidFill>
                  <a:schemeClr val="tx2"/>
                </a:solidFill>
              </a:rPr>
              <a:t>…………………</a:t>
            </a:r>
            <a:r>
              <a:rPr lang="nb-NO" sz="2000" dirty="0">
                <a:solidFill>
                  <a:schemeClr val="tx2"/>
                </a:solidFill>
              </a:rPr>
              <a:t>	kr </a:t>
            </a:r>
            <a:r>
              <a:rPr lang="nb-NO" sz="2000" dirty="0" smtClean="0">
                <a:solidFill>
                  <a:schemeClr val="tx2"/>
                </a:solidFill>
              </a:rPr>
              <a:t>2.763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				</a:t>
            </a:r>
            <a:r>
              <a:rPr lang="nb-NO" sz="1100" dirty="0" smtClean="0">
                <a:solidFill>
                  <a:schemeClr val="tx2"/>
                </a:solidFill>
              </a:rPr>
              <a:t>Kilde: SSB, TRV, Renovasjonsetaten i Oslo.</a:t>
            </a:r>
            <a:endParaRPr lang="nb-NO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720080"/>
          </a:xfrm>
        </p:spPr>
        <p:txBody>
          <a:bodyPr>
            <a:noAutofit/>
          </a:bodyPr>
          <a:lstStyle/>
          <a:p>
            <a:r>
              <a:rPr lang="nb-NO" sz="4800" dirty="0" smtClean="0">
                <a:solidFill>
                  <a:schemeClr val="tx2"/>
                </a:solidFill>
              </a:rPr>
              <a:t>KLIMA-QUIZ</a:t>
            </a:r>
            <a:r>
              <a:rPr lang="nb-NO" sz="4800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1259632" y="2996952"/>
            <a:ext cx="6979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tx2"/>
                </a:solidFill>
              </a:rPr>
              <a:t>2 LAND STÅR FOR OM LAG 40% AV ALLE UTSLIPP AV KLIMAGASSER I VERDEN. </a:t>
            </a:r>
          </a:p>
          <a:p>
            <a:endParaRPr lang="nb-NO" sz="1200" dirty="0" smtClean="0">
              <a:solidFill>
                <a:schemeClr val="tx2"/>
              </a:solidFill>
            </a:endParaRPr>
          </a:p>
          <a:p>
            <a:r>
              <a:rPr lang="nb-NO" sz="3200" dirty="0" smtClean="0">
                <a:solidFill>
                  <a:schemeClr val="tx2"/>
                </a:solidFill>
              </a:rPr>
              <a:t>DET ER ……..?</a:t>
            </a:r>
            <a:endParaRPr lang="nb-NO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504056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Kjøring i egen regi.</a:t>
            </a:r>
            <a:endParaRPr lang="nb-NO" sz="4000" dirty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5489"/>
            <a:ext cx="41044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3" y="1695487"/>
            <a:ext cx="3790776" cy="489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3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Kjøring i egen regi.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3888432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141"/>
          <a:stretch/>
        </p:blipFill>
        <p:spPr bwMode="auto">
          <a:xfrm>
            <a:off x="1188327" y="1700808"/>
            <a:ext cx="70503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3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Kjøring i egen regi.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916832"/>
            <a:ext cx="691276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800" dirty="0" smtClean="0">
                <a:solidFill>
                  <a:schemeClr val="tx2"/>
                </a:solidFill>
              </a:rPr>
              <a:t>Bedre kontroll på viktige funksjoner.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000" dirty="0" smtClean="0">
                <a:solidFill>
                  <a:schemeClr val="tx2"/>
                </a:solidFill>
              </a:rPr>
              <a:t>Enklere å endre sorteringsordninger, kjøreruter, mm.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000" dirty="0" smtClean="0">
                <a:solidFill>
                  <a:schemeClr val="tx2"/>
                </a:solidFill>
              </a:rPr>
              <a:t>Enklere </a:t>
            </a:r>
            <a:r>
              <a:rPr lang="nb-NO" sz="2000" dirty="0">
                <a:solidFill>
                  <a:schemeClr val="tx2"/>
                </a:solidFill>
              </a:rPr>
              <a:t>k</a:t>
            </a:r>
            <a:r>
              <a:rPr lang="nb-NO" sz="2000" dirty="0" smtClean="0">
                <a:solidFill>
                  <a:schemeClr val="tx2"/>
                </a:solidFill>
              </a:rPr>
              <a:t>undekontakt </a:t>
            </a:r>
            <a:r>
              <a:rPr lang="nb-NO" sz="2000" dirty="0">
                <a:solidFill>
                  <a:schemeClr val="tx2"/>
                </a:solidFill>
              </a:rPr>
              <a:t>og </a:t>
            </a:r>
            <a:r>
              <a:rPr lang="nb-NO" sz="2000" dirty="0" smtClean="0">
                <a:solidFill>
                  <a:schemeClr val="tx2"/>
                </a:solidFill>
              </a:rPr>
              <a:t>avviksbehandling.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2000" dirty="0" smtClean="0">
                <a:solidFill>
                  <a:schemeClr val="tx2"/>
                </a:solidFill>
              </a:rPr>
              <a:t>Mer langsiktig planlegging og kompetansebygging.</a:t>
            </a:r>
          </a:p>
          <a:p>
            <a:pPr marL="0" indent="0">
              <a:buNone/>
            </a:pPr>
            <a:endParaRPr lang="nb-NO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0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b-NO" sz="2400" dirty="0" smtClean="0">
                <a:solidFill>
                  <a:schemeClr val="tx2"/>
                </a:solidFill>
              </a:rPr>
              <a:t>Arbeidsplassene blir stabile og lokale.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400" dirty="0" smtClean="0">
                <a:solidFill>
                  <a:schemeClr val="tx2"/>
                </a:solidFill>
              </a:rPr>
              <a:t>Økonomisk gevinst.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5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648072"/>
          </a:xfrm>
        </p:spPr>
        <p:txBody>
          <a:bodyPr>
            <a:no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.</a:t>
            </a:r>
            <a:endParaRPr lang="nb-NO" sz="8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632848" cy="1633736"/>
          </a:xfrm>
        </p:spPr>
        <p:txBody>
          <a:bodyPr>
            <a:normAutofit/>
          </a:bodyPr>
          <a:lstStyle/>
          <a:p>
            <a:r>
              <a:rPr lang="nb-NO" sz="8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755576" y="13407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tx2"/>
                </a:solidFill>
              </a:rPr>
              <a:t>Investeringsbudsjett 2018.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87624" y="2564904"/>
            <a:ext cx="6768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400" dirty="0">
                <a:solidFill>
                  <a:schemeClr val="tx2"/>
                </a:solidFill>
              </a:rPr>
              <a:t>4 </a:t>
            </a:r>
            <a:r>
              <a:rPr lang="nb-NO" sz="2400" dirty="0" smtClean="0">
                <a:solidFill>
                  <a:schemeClr val="tx2"/>
                </a:solidFill>
              </a:rPr>
              <a:t>stk. </a:t>
            </a:r>
            <a:r>
              <a:rPr lang="nb-NO" sz="2400" dirty="0" err="1">
                <a:solidFill>
                  <a:schemeClr val="tx2"/>
                </a:solidFill>
              </a:rPr>
              <a:t>komprimatorbiler</a:t>
            </a:r>
            <a:r>
              <a:rPr lang="nb-NO" sz="2400" dirty="0" smtClean="0">
                <a:solidFill>
                  <a:schemeClr val="tx2"/>
                </a:solidFill>
              </a:rPr>
              <a:t>………………</a:t>
            </a:r>
            <a:r>
              <a:rPr lang="nb-NO" sz="2400" dirty="0">
                <a:solidFill>
                  <a:schemeClr val="tx2"/>
                </a:solidFill>
              </a:rPr>
              <a:t>	kr   8,4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1 </a:t>
            </a:r>
            <a:r>
              <a:rPr lang="nb-NO" sz="2400" dirty="0" smtClean="0">
                <a:solidFill>
                  <a:schemeClr val="tx2"/>
                </a:solidFill>
              </a:rPr>
              <a:t>stk. </a:t>
            </a:r>
            <a:r>
              <a:rPr lang="nb-NO" sz="2400" dirty="0">
                <a:solidFill>
                  <a:schemeClr val="tx2"/>
                </a:solidFill>
              </a:rPr>
              <a:t>brukt </a:t>
            </a:r>
            <a:r>
              <a:rPr lang="nb-NO" sz="2400" dirty="0" err="1">
                <a:solidFill>
                  <a:schemeClr val="tx2"/>
                </a:solidFill>
              </a:rPr>
              <a:t>komprimatorbil</a:t>
            </a:r>
            <a:r>
              <a:rPr lang="nb-NO" sz="2400" dirty="0" smtClean="0">
                <a:solidFill>
                  <a:schemeClr val="tx2"/>
                </a:solidFill>
              </a:rPr>
              <a:t>………..</a:t>
            </a:r>
            <a:r>
              <a:rPr lang="nb-NO" sz="2400" dirty="0">
                <a:solidFill>
                  <a:schemeClr val="tx2"/>
                </a:solidFill>
              </a:rPr>
              <a:t>	kr   0,5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Utskifting av containere………………	kr   1,0 mill</a:t>
            </a:r>
            <a:r>
              <a:rPr lang="nb-NO" sz="2400" dirty="0" smtClean="0">
                <a:solidFill>
                  <a:schemeClr val="tx2"/>
                </a:solidFill>
              </a:rPr>
              <a:t>.</a:t>
            </a:r>
            <a:endParaRPr lang="nb-NO" sz="2400" dirty="0">
              <a:solidFill>
                <a:schemeClr val="tx2"/>
              </a:solidFill>
            </a:endParaRP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Maskiner til slamanlegg………………	kr   </a:t>
            </a:r>
            <a:r>
              <a:rPr lang="nb-NO" sz="2400" dirty="0" smtClean="0">
                <a:solidFill>
                  <a:schemeClr val="tx2"/>
                </a:solidFill>
              </a:rPr>
              <a:t>4,0 </a:t>
            </a:r>
            <a:r>
              <a:rPr lang="nb-NO" sz="2400" dirty="0">
                <a:solidFill>
                  <a:schemeClr val="tx2"/>
                </a:solidFill>
              </a:rPr>
              <a:t>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Gravemaskiner, 2 </a:t>
            </a:r>
            <a:r>
              <a:rPr lang="nb-NO" sz="2400" dirty="0" err="1" smtClean="0">
                <a:solidFill>
                  <a:schemeClr val="tx2"/>
                </a:solidFill>
              </a:rPr>
              <a:t>stk</a:t>
            </a:r>
            <a:r>
              <a:rPr lang="nb-NO" sz="2400" dirty="0" smtClean="0">
                <a:solidFill>
                  <a:schemeClr val="tx2"/>
                </a:solidFill>
              </a:rPr>
              <a:t> brukte……….</a:t>
            </a:r>
            <a:r>
              <a:rPr lang="nb-NO" sz="2400" dirty="0">
                <a:solidFill>
                  <a:schemeClr val="tx2"/>
                </a:solidFill>
              </a:rPr>
              <a:t>	kr   1,0 mill.</a:t>
            </a:r>
          </a:p>
          <a:p>
            <a:pPr lvl="0" algn="ctr"/>
            <a:r>
              <a:rPr lang="nb-NO" sz="2400" dirty="0">
                <a:solidFill>
                  <a:schemeClr val="tx2"/>
                </a:solidFill>
              </a:rPr>
              <a:t>Varebiler, 2 </a:t>
            </a:r>
            <a:r>
              <a:rPr lang="nb-NO" sz="2400" dirty="0" err="1">
                <a:solidFill>
                  <a:schemeClr val="tx2"/>
                </a:solidFill>
              </a:rPr>
              <a:t>stk</a:t>
            </a:r>
            <a:r>
              <a:rPr lang="nb-NO" sz="2400" dirty="0" smtClean="0">
                <a:solidFill>
                  <a:schemeClr val="tx2"/>
                </a:solidFill>
              </a:rPr>
              <a:t>…………………………….</a:t>
            </a:r>
            <a:r>
              <a:rPr lang="nb-NO" sz="2400" dirty="0">
                <a:solidFill>
                  <a:schemeClr val="tx2"/>
                </a:solidFill>
              </a:rPr>
              <a:t>	kr   </a:t>
            </a:r>
            <a:r>
              <a:rPr lang="nb-NO" sz="2400" dirty="0" smtClean="0">
                <a:solidFill>
                  <a:schemeClr val="tx2"/>
                </a:solidFill>
              </a:rPr>
              <a:t>0,6 </a:t>
            </a:r>
            <a:r>
              <a:rPr lang="nb-NO" sz="2400" dirty="0">
                <a:solidFill>
                  <a:schemeClr val="tx2"/>
                </a:solidFill>
              </a:rPr>
              <a:t>mill. </a:t>
            </a:r>
          </a:p>
          <a:p>
            <a:pPr algn="ctr"/>
            <a:r>
              <a:rPr lang="nb-NO" sz="2400" dirty="0" smtClean="0">
                <a:solidFill>
                  <a:schemeClr val="tx2"/>
                </a:solidFill>
              </a:rPr>
              <a:t>………………………………………………………………………………..</a:t>
            </a:r>
            <a:endParaRPr lang="nb-NO" sz="2400" dirty="0">
              <a:solidFill>
                <a:schemeClr val="tx2"/>
              </a:solidFill>
            </a:endParaRPr>
          </a:p>
          <a:p>
            <a:pPr algn="ctr"/>
            <a:r>
              <a:rPr lang="nb-NO" sz="2400" dirty="0">
                <a:solidFill>
                  <a:schemeClr val="tx2"/>
                </a:solidFill>
              </a:rPr>
              <a:t>	Sum			</a:t>
            </a:r>
            <a:r>
              <a:rPr lang="nb-NO" sz="2400" dirty="0" smtClean="0">
                <a:solidFill>
                  <a:schemeClr val="tx2"/>
                </a:solidFill>
              </a:rPr>
              <a:t>	kr 15,5 </a:t>
            </a:r>
            <a:r>
              <a:rPr lang="nb-NO" sz="2400" dirty="0">
                <a:solidFill>
                  <a:schemeClr val="tx2"/>
                </a:solidFill>
              </a:rPr>
              <a:t>mill.</a:t>
            </a:r>
          </a:p>
          <a:p>
            <a:pPr algn="ctr"/>
            <a:r>
              <a:rPr lang="nb-NO" sz="2400" dirty="0" smtClean="0">
                <a:solidFill>
                  <a:schemeClr val="tx2"/>
                </a:solidFill>
              </a:rPr>
              <a:t>………………………………………………………………………………..</a:t>
            </a:r>
            <a:r>
              <a:rPr lang="nb-NO" sz="2400" dirty="0"/>
              <a:t>	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A06-64C1-477C-BCC7-4A3495B0F24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91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Bilderesult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Bilderesulta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6" name="Picture 6" descr="Bilderesult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4644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755576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Mer kildesortering i Nord-Gudbrandsdal</a:t>
            </a:r>
            <a:endParaRPr lang="nb-NO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1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0656" cy="792088"/>
          </a:xfrm>
        </p:spPr>
        <p:txBody>
          <a:bodyPr>
            <a:normAutofit fontScale="90000"/>
          </a:bodyPr>
          <a:lstStyle/>
          <a:p>
            <a:r>
              <a:rPr lang="nb-NO" sz="3300" dirty="0" smtClean="0">
                <a:solidFill>
                  <a:schemeClr val="tx2"/>
                </a:solidFill>
              </a:rPr>
              <a:t>Kildesortering – nye krav til materialgjenvinning.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632847" cy="4680520"/>
          </a:xfrm>
        </p:spPr>
        <p:txBody>
          <a:bodyPr>
            <a:normAutofit fontScale="62500" lnSpcReduction="20000"/>
          </a:bodyPr>
          <a:lstStyle/>
          <a:p>
            <a:pPr algn="l"/>
            <a:endParaRPr lang="nb-NO" sz="11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nb-NO" sz="3800" u="sng" dirty="0" smtClean="0">
                <a:solidFill>
                  <a:schemeClr val="tx2"/>
                </a:solidFill>
              </a:rPr>
              <a:t>EU sitt regelverk </a:t>
            </a:r>
            <a:r>
              <a:rPr lang="nb-NO" sz="3000" dirty="0" smtClean="0">
                <a:solidFill>
                  <a:schemeClr val="tx2"/>
                </a:solidFill>
              </a:rPr>
              <a:t>		</a:t>
            </a:r>
            <a:r>
              <a:rPr lang="nb-NO" sz="3800" u="sng" dirty="0" smtClean="0">
                <a:solidFill>
                  <a:schemeClr val="tx2"/>
                </a:solidFill>
              </a:rPr>
              <a:t>Norge rapporterer (2015</a:t>
            </a:r>
            <a:r>
              <a:rPr lang="nb-NO" sz="3600" u="sng" dirty="0" smtClean="0">
                <a:solidFill>
                  <a:schemeClr val="tx2"/>
                </a:solidFill>
              </a:rPr>
              <a:t>)</a:t>
            </a:r>
          </a:p>
          <a:p>
            <a:pPr lvl="1" algn="l"/>
            <a:r>
              <a:rPr lang="nb-NO" sz="2900" b="1" dirty="0" smtClean="0">
                <a:solidFill>
                  <a:schemeClr val="tx2"/>
                </a:solidFill>
              </a:rPr>
              <a:t>2020: 50% for avfall</a:t>
            </a:r>
            <a:r>
              <a:rPr lang="nb-NO" sz="2900" dirty="0" smtClean="0">
                <a:solidFill>
                  <a:schemeClr val="tx2"/>
                </a:solidFill>
              </a:rPr>
              <a:t>			36%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55% for avfall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60% for avfall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65% for all emballasje		55%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70%</a:t>
            </a:r>
            <a:r>
              <a:rPr lang="nb-NO" sz="1400" dirty="0">
                <a:solidFill>
                  <a:schemeClr val="tx2"/>
                </a:solidFill>
              </a:rPr>
              <a:t> </a:t>
            </a:r>
            <a:r>
              <a:rPr lang="nb-NO" sz="1400" dirty="0" smtClean="0">
                <a:solidFill>
                  <a:schemeClr val="tx2"/>
                </a:solidFill>
              </a:rPr>
              <a:t> </a:t>
            </a:r>
            <a:r>
              <a:rPr lang="nb-NO" sz="2900" dirty="0" smtClean="0">
                <a:solidFill>
                  <a:schemeClr val="tx2"/>
                </a:solidFill>
              </a:rPr>
              <a:t>for all emballasje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2025: 50% for plastemballasje		37%</a:t>
            </a:r>
          </a:p>
          <a:p>
            <a:pPr lvl="1" algn="l"/>
            <a:r>
              <a:rPr lang="nb-NO" sz="2900" dirty="0" smtClean="0">
                <a:solidFill>
                  <a:schemeClr val="tx2"/>
                </a:solidFill>
              </a:rPr>
              <a:t>2030: 55% for plastemballasje</a:t>
            </a:r>
          </a:p>
          <a:p>
            <a:pPr lvl="1" algn="l"/>
            <a:endParaRPr lang="nb-NO" sz="1300" dirty="0" smtClean="0">
              <a:solidFill>
                <a:schemeClr val="tx2"/>
              </a:solidFill>
            </a:endParaRPr>
          </a:p>
          <a:p>
            <a:pPr lvl="1" algn="l"/>
            <a:r>
              <a:rPr lang="nb-NO" sz="2900" dirty="0">
                <a:solidFill>
                  <a:schemeClr val="tx2"/>
                </a:solidFill>
              </a:rPr>
              <a:t>2025: 25% for tre-emballasje	</a:t>
            </a:r>
            <a:r>
              <a:rPr lang="nb-NO" sz="2900" dirty="0" smtClean="0">
                <a:solidFill>
                  <a:schemeClr val="tx2"/>
                </a:solidFill>
              </a:rPr>
              <a:t>	  </a:t>
            </a:r>
            <a:r>
              <a:rPr lang="nb-NO" sz="2900" dirty="0">
                <a:solidFill>
                  <a:schemeClr val="tx2"/>
                </a:solidFill>
              </a:rPr>
              <a:t>8%</a:t>
            </a:r>
          </a:p>
          <a:p>
            <a:pPr lvl="1" algn="l"/>
            <a:r>
              <a:rPr lang="nb-NO" sz="2900" dirty="0">
                <a:solidFill>
                  <a:schemeClr val="tx2"/>
                </a:solidFill>
              </a:rPr>
              <a:t>2030: 30% for tre-emballasje</a:t>
            </a:r>
          </a:p>
          <a:p>
            <a:pPr lvl="1" algn="l"/>
            <a:r>
              <a:rPr lang="nb-NO" sz="1500" dirty="0" smtClean="0">
                <a:solidFill>
                  <a:schemeClr val="tx2"/>
                </a:solidFill>
              </a:rPr>
              <a:t>	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2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3800" dirty="0" smtClean="0">
                <a:solidFill>
                  <a:schemeClr val="tx2"/>
                </a:solidFill>
              </a:rPr>
              <a:t>Norge rapporterer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900" dirty="0">
                <a:solidFill>
                  <a:schemeClr val="tx2"/>
                </a:solidFill>
              </a:rPr>
              <a:t>Høye tall for drikkekartong, </a:t>
            </a:r>
            <a:r>
              <a:rPr lang="nb-NO" sz="2900" dirty="0" smtClean="0">
                <a:solidFill>
                  <a:schemeClr val="tx2"/>
                </a:solidFill>
              </a:rPr>
              <a:t>papp-, glass- og metallemballasje, EE-avfall</a:t>
            </a:r>
            <a:r>
              <a:rPr lang="nb-NO" sz="2900" dirty="0">
                <a:solidFill>
                  <a:schemeClr val="tx2"/>
                </a:solidFill>
              </a:rPr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900" dirty="0">
                <a:solidFill>
                  <a:schemeClr val="tx2"/>
                </a:solidFill>
              </a:rPr>
              <a:t>Høy andel energigjenvinning, lite til deponi. </a:t>
            </a:r>
            <a:endParaRPr lang="nb-NO" sz="13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2"/>
                </a:solidFill>
              </a:rPr>
              <a:t>Tre-emballasje !</a:t>
            </a:r>
            <a:endParaRPr lang="nb-NO" sz="4000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772816"/>
            <a:ext cx="7581528" cy="3888432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 smtClean="0"/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83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01170" cy="30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3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8" y="2348880"/>
            <a:ext cx="3796952" cy="30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8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Kildesortering – Miljødirektoratet anbefaler: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632847" cy="39604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2800" dirty="0" smtClean="0">
                <a:solidFill>
                  <a:schemeClr val="tx2"/>
                </a:solidFill>
              </a:rPr>
              <a:t> For å nå EU sine mål anbefales: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nb-NO" sz="12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kildesortering for matavfall.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kildesortering av plastemballasje.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smtClean="0">
                <a:solidFill>
                  <a:schemeClr val="tx2"/>
                </a:solidFill>
              </a:rPr>
              <a:t>Pålagt økt innsamling av andre fraksjoner.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nb-NO" sz="2400" dirty="0" err="1" smtClean="0">
                <a:solidFill>
                  <a:schemeClr val="tx2"/>
                </a:solidFill>
              </a:rPr>
              <a:t>Ettersortering</a:t>
            </a:r>
            <a:r>
              <a:rPr lang="nb-NO" sz="2400" dirty="0" smtClean="0">
                <a:solidFill>
                  <a:schemeClr val="tx2"/>
                </a:solidFill>
              </a:rPr>
              <a:t> i automatiske sorteringsanlegg.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000" dirty="0" smtClean="0">
              <a:solidFill>
                <a:schemeClr val="tx2"/>
              </a:solidFill>
            </a:endParaRPr>
          </a:p>
          <a:p>
            <a:pPr lvl="1" algn="l"/>
            <a:endParaRPr lang="nb-NO" sz="1800" dirty="0" smtClean="0">
              <a:solidFill>
                <a:schemeClr val="tx2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nb-NO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ngr log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07504" y="90872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239</Words>
  <Application>Microsoft Office PowerPoint</Application>
  <PresentationFormat>Skjermfremvisning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Info til  Lom kommunestyre   12.april 2018 </vt:lpstr>
      <vt:lpstr>Kjøring i egen regi.</vt:lpstr>
      <vt:lpstr>Kjøring i egen regi.</vt:lpstr>
      <vt:lpstr>Kjøring i egen regi.</vt:lpstr>
      <vt:lpstr>.</vt:lpstr>
      <vt:lpstr>PowerPoint-presentasjon</vt:lpstr>
      <vt:lpstr>Kildesortering – nye krav til materialgjenvinning.</vt:lpstr>
      <vt:lpstr>Tre-emballasje !</vt:lpstr>
      <vt:lpstr>Kildesortering – Miljødirektoratet anbefaler:</vt:lpstr>
      <vt:lpstr>Bedre kildesortering av papir.</vt:lpstr>
      <vt:lpstr>Innfører kildesortering av plastemballasje i husholdninger.</vt:lpstr>
      <vt:lpstr>.</vt:lpstr>
      <vt:lpstr>KLIMA-QUIZ: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Gebyrer for hytte og setrer:</dc:title>
  <dc:creator>Andgard, Pål Sverre</dc:creator>
  <cp:lastModifiedBy>Andgard, Pål Sverre</cp:lastModifiedBy>
  <cp:revision>129</cp:revision>
  <cp:lastPrinted>2018-04-06T10:36:52Z</cp:lastPrinted>
  <dcterms:created xsi:type="dcterms:W3CDTF">2016-07-25T13:40:00Z</dcterms:created>
  <dcterms:modified xsi:type="dcterms:W3CDTF">2018-04-13T07:11:15Z</dcterms:modified>
</cp:coreProperties>
</file>