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78"/>
  </p:normalViewPr>
  <p:slideViewPr>
    <p:cSldViewPr>
      <p:cViewPr varScale="1">
        <p:scale>
          <a:sx n="117" d="100"/>
          <a:sy n="117" d="100"/>
        </p:scale>
        <p:origin x="464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bg1"/>
                </a:solidFill>
                <a:latin typeface="Source Sans 3"/>
                <a:cs typeface="Source Sans 3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Source Sans 3"/>
                <a:cs typeface="Source Sans 3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41F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514975" y="1228725"/>
            <a:ext cx="1160780" cy="0"/>
          </a:xfrm>
          <a:custGeom>
            <a:avLst/>
            <a:gdLst/>
            <a:ahLst/>
            <a:cxnLst/>
            <a:rect l="l" t="t" r="r" b="b"/>
            <a:pathLst>
              <a:path w="1160779">
                <a:moveTo>
                  <a:pt x="0" y="0"/>
                </a:moveTo>
                <a:lnTo>
                  <a:pt x="1160526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85850" y="5934075"/>
            <a:ext cx="2247900" cy="466725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534650" y="5934075"/>
            <a:ext cx="742950" cy="4572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30400" y="90169"/>
            <a:ext cx="8331200" cy="1061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71650" y="1809114"/>
            <a:ext cx="7725409" cy="1425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bg1"/>
                </a:solidFill>
                <a:latin typeface="Source Sans 3"/>
                <a:cs typeface="Source Sans 3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jp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nav.team.arbeidsplassen@nav.n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65040" y="3375517"/>
            <a:ext cx="5996940" cy="782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635"/>
              </a:lnSpc>
            </a:pPr>
            <a:r>
              <a:rPr sz="2750" dirty="0">
                <a:latin typeface="Calibri"/>
                <a:cs typeface="Calibri"/>
              </a:rPr>
              <a:t>-</a:t>
            </a:r>
            <a:r>
              <a:rPr sz="2750" spc="5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En</a:t>
            </a:r>
            <a:r>
              <a:rPr sz="2750" spc="4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enklere</a:t>
            </a:r>
            <a:r>
              <a:rPr sz="2750" spc="204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måte</a:t>
            </a:r>
            <a:r>
              <a:rPr sz="2750" spc="-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å</a:t>
            </a:r>
            <a:r>
              <a:rPr sz="2750" spc="9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komme</a:t>
            </a:r>
            <a:r>
              <a:rPr sz="2750" spc="-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i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kontakt</a:t>
            </a:r>
            <a:r>
              <a:rPr sz="2750" spc="-35" dirty="0">
                <a:latin typeface="Calibri"/>
                <a:cs typeface="Calibri"/>
              </a:rPr>
              <a:t> </a:t>
            </a:r>
            <a:r>
              <a:rPr sz="2750" spc="-25" dirty="0">
                <a:latin typeface="Calibri"/>
                <a:cs typeface="Calibri"/>
              </a:rPr>
              <a:t>med</a:t>
            </a:r>
            <a:endParaRPr sz="27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0"/>
              </a:spcBef>
            </a:pPr>
            <a:r>
              <a:rPr sz="2750" dirty="0">
                <a:latin typeface="Calibri"/>
                <a:cs typeface="Calibri"/>
              </a:rPr>
              <a:t>relevante </a:t>
            </a:r>
            <a:r>
              <a:rPr sz="2750" spc="-10" dirty="0">
                <a:latin typeface="Calibri"/>
                <a:cs typeface="Calibri"/>
              </a:rPr>
              <a:t>jobbsøkere</a:t>
            </a:r>
            <a:endParaRPr sz="275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210050" y="3171761"/>
            <a:ext cx="7981950" cy="1233805"/>
            <a:chOff x="4210050" y="3171761"/>
            <a:chExt cx="7981950" cy="123380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65234" y="3522113"/>
              <a:ext cx="113392" cy="6628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10050" y="3171761"/>
              <a:ext cx="7981950" cy="80486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05450" y="3600386"/>
              <a:ext cx="3500501" cy="804862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2191999" cy="6857996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524000" y="1323975"/>
            <a:ext cx="9144000" cy="1352550"/>
          </a:xfrm>
          <a:prstGeom prst="rect">
            <a:avLst/>
          </a:prstGeom>
          <a:solidFill>
            <a:srgbClr val="FFFFFF">
              <a:alpha val="74116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marL="779780">
              <a:lnSpc>
                <a:spcPts val="9760"/>
              </a:lnSpc>
            </a:pPr>
            <a:r>
              <a:rPr sz="8600" b="0" spc="-60" dirty="0">
                <a:solidFill>
                  <a:srgbClr val="40C1AC"/>
                </a:solidFill>
                <a:latin typeface="Calibri Light"/>
                <a:cs typeface="Calibri Light"/>
              </a:rPr>
              <a:t>Superrask</a:t>
            </a:r>
            <a:r>
              <a:rPr sz="8600" b="0" spc="-405" dirty="0">
                <a:solidFill>
                  <a:srgbClr val="40C1AC"/>
                </a:solidFill>
                <a:latin typeface="Calibri Light"/>
                <a:cs typeface="Calibri Light"/>
              </a:rPr>
              <a:t> </a:t>
            </a:r>
            <a:r>
              <a:rPr sz="8600" b="0" spc="-10" dirty="0">
                <a:solidFill>
                  <a:srgbClr val="40C1AC"/>
                </a:solidFill>
                <a:latin typeface="Calibri Light"/>
                <a:cs typeface="Calibri Light"/>
              </a:rPr>
              <a:t>søknad</a:t>
            </a:r>
            <a:endParaRPr sz="8600">
              <a:latin typeface="Calibri Light"/>
              <a:cs typeface="Calibri Light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524000" y="3219386"/>
            <a:ext cx="9105900" cy="1586230"/>
            <a:chOff x="1524000" y="3219386"/>
            <a:chExt cx="9105900" cy="1586230"/>
          </a:xfrm>
        </p:grpSpPr>
        <p:sp>
          <p:nvSpPr>
            <p:cNvPr id="10" name="object 10"/>
            <p:cNvSpPr/>
            <p:nvPr/>
          </p:nvSpPr>
          <p:spPr>
            <a:xfrm>
              <a:off x="1524000" y="3343274"/>
              <a:ext cx="9105900" cy="1200150"/>
            </a:xfrm>
            <a:custGeom>
              <a:avLst/>
              <a:gdLst/>
              <a:ahLst/>
              <a:cxnLst/>
              <a:rect l="l" t="t" r="r" b="b"/>
              <a:pathLst>
                <a:path w="9105900" h="1200150">
                  <a:moveTo>
                    <a:pt x="9105900" y="0"/>
                  </a:moveTo>
                  <a:lnTo>
                    <a:pt x="0" y="0"/>
                  </a:lnTo>
                  <a:lnTo>
                    <a:pt x="0" y="1200150"/>
                  </a:lnTo>
                  <a:lnTo>
                    <a:pt x="9105900" y="1200150"/>
                  </a:lnTo>
                  <a:lnTo>
                    <a:pt x="9105900" y="0"/>
                  </a:lnTo>
                  <a:close/>
                </a:path>
              </a:pathLst>
            </a:custGeom>
            <a:solidFill>
              <a:srgbClr val="090909">
                <a:alpha val="1294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47900" y="3219386"/>
              <a:ext cx="766762" cy="103346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486025" y="3219386"/>
              <a:ext cx="4033901" cy="103346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00750" y="3219386"/>
              <a:ext cx="3843401" cy="103346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809875" y="3771836"/>
              <a:ext cx="6548501" cy="1033462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1524000" y="3343275"/>
            <a:ext cx="9105900" cy="12001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592580" marR="1094105" indent="-562610">
              <a:lnSpc>
                <a:spcPct val="100800"/>
              </a:lnSpc>
              <a:spcBef>
                <a:spcPts val="120"/>
              </a:spcBef>
            </a:pPr>
            <a:r>
              <a:rPr sz="3600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36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En</a:t>
            </a:r>
            <a:r>
              <a:rPr sz="36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enklere</a:t>
            </a:r>
            <a:r>
              <a:rPr sz="36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måte</a:t>
            </a:r>
            <a:r>
              <a:rPr sz="3600" b="1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å</a:t>
            </a:r>
            <a:r>
              <a:rPr sz="36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komme</a:t>
            </a:r>
            <a:r>
              <a:rPr sz="3600" b="1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36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kontakt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med</a:t>
            </a:r>
            <a:r>
              <a:rPr sz="3600" b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FFFFFF"/>
                </a:solidFill>
                <a:latin typeface="Calibri"/>
                <a:cs typeface="Calibri"/>
              </a:rPr>
              <a:t>flere</a:t>
            </a:r>
            <a:r>
              <a:rPr sz="36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relevante</a:t>
            </a:r>
            <a:r>
              <a:rPr sz="36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FFFFFF"/>
                </a:solidFill>
                <a:latin typeface="Calibri"/>
                <a:cs typeface="Calibri"/>
              </a:rPr>
              <a:t>jobbsøkere</a:t>
            </a:r>
            <a:endParaRPr sz="36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781050" y="6057900"/>
            <a:ext cx="10601325" cy="581025"/>
            <a:chOff x="781050" y="6057900"/>
            <a:chExt cx="10601325" cy="581025"/>
          </a:xfrm>
        </p:grpSpPr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467975" y="6057900"/>
              <a:ext cx="914400" cy="581025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81050" y="6067425"/>
              <a:ext cx="2743200" cy="5715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3014980" marR="5080" indent="-2459355">
              <a:lnSpc>
                <a:spcPts val="3910"/>
              </a:lnSpc>
              <a:spcBef>
                <a:spcPts val="575"/>
              </a:spcBef>
            </a:pPr>
            <a:r>
              <a:rPr dirty="0"/>
              <a:t>Du</a:t>
            </a:r>
            <a:r>
              <a:rPr spc="-50" dirty="0"/>
              <a:t> </a:t>
            </a:r>
            <a:r>
              <a:rPr dirty="0"/>
              <a:t>får</a:t>
            </a:r>
            <a:r>
              <a:rPr spc="-60" dirty="0"/>
              <a:t> </a:t>
            </a:r>
            <a:r>
              <a:rPr dirty="0"/>
              <a:t>e-post</a:t>
            </a:r>
            <a:r>
              <a:rPr spc="-35" dirty="0"/>
              <a:t> </a:t>
            </a:r>
            <a:r>
              <a:rPr dirty="0"/>
              <a:t>for</a:t>
            </a:r>
            <a:r>
              <a:rPr spc="-60" dirty="0"/>
              <a:t> </a:t>
            </a:r>
            <a:r>
              <a:rPr dirty="0"/>
              <a:t>hver</a:t>
            </a:r>
            <a:r>
              <a:rPr spc="-120" dirty="0"/>
              <a:t> </a:t>
            </a:r>
            <a:r>
              <a:rPr dirty="0"/>
              <a:t>nye</a:t>
            </a:r>
            <a:r>
              <a:rPr spc="-65" dirty="0"/>
              <a:t> </a:t>
            </a:r>
            <a:r>
              <a:rPr dirty="0"/>
              <a:t>søknad</a:t>
            </a:r>
            <a:r>
              <a:rPr spc="-40" dirty="0"/>
              <a:t> </a:t>
            </a:r>
            <a:r>
              <a:rPr spc="-25" dirty="0"/>
              <a:t>som </a:t>
            </a:r>
            <a:r>
              <a:rPr dirty="0"/>
              <a:t>kommer</a:t>
            </a:r>
            <a:r>
              <a:rPr spc="-180" dirty="0"/>
              <a:t> </a:t>
            </a:r>
            <a:r>
              <a:rPr spc="-25" dirty="0"/>
              <a:t>inn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7275" y="1543050"/>
            <a:ext cx="10515600" cy="404812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128520" marR="5080" indent="-2116455">
              <a:lnSpc>
                <a:spcPts val="5260"/>
              </a:lnSpc>
              <a:spcBef>
                <a:spcPts val="695"/>
              </a:spcBef>
            </a:pPr>
            <a:r>
              <a:rPr dirty="0"/>
              <a:t>Lykke</a:t>
            </a:r>
            <a:r>
              <a:rPr spc="-40" dirty="0"/>
              <a:t> </a:t>
            </a:r>
            <a:r>
              <a:rPr dirty="0"/>
              <a:t>til</a:t>
            </a:r>
            <a:r>
              <a:rPr spc="-70" dirty="0"/>
              <a:t> </a:t>
            </a:r>
            <a:r>
              <a:rPr dirty="0"/>
              <a:t>med å finne</a:t>
            </a:r>
            <a:r>
              <a:rPr spc="-30" dirty="0"/>
              <a:t> </a:t>
            </a:r>
            <a:r>
              <a:rPr dirty="0"/>
              <a:t>din</a:t>
            </a:r>
            <a:r>
              <a:rPr spc="-40" dirty="0"/>
              <a:t> </a:t>
            </a:r>
            <a:r>
              <a:rPr spc="-10" dirty="0"/>
              <a:t>neste medarbeider!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45791" y="4008754"/>
            <a:ext cx="5700395" cy="100456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3835"/>
              </a:lnSpc>
              <a:spcBef>
                <a:spcPts val="130"/>
              </a:spcBef>
            </a:pPr>
            <a:r>
              <a:rPr sz="3200" spc="-10" dirty="0">
                <a:solidFill>
                  <a:srgbClr val="FFFFFF"/>
                </a:solidFill>
                <a:latin typeface="Source Sans 3"/>
                <a:cs typeface="Source Sans 3"/>
              </a:rPr>
              <a:t>Tilbakemeldinger</a:t>
            </a:r>
            <a:r>
              <a:rPr sz="3200" spc="-229" dirty="0">
                <a:solidFill>
                  <a:srgbClr val="FFFFFF"/>
                </a:solidFill>
                <a:latin typeface="Source Sans 3"/>
                <a:cs typeface="Source Sans 3"/>
              </a:rPr>
              <a:t> </a:t>
            </a:r>
            <a:r>
              <a:rPr sz="3200" dirty="0">
                <a:solidFill>
                  <a:srgbClr val="FFFFFF"/>
                </a:solidFill>
                <a:latin typeface="Source Sans 3"/>
                <a:cs typeface="Source Sans 3"/>
              </a:rPr>
              <a:t>eller</a:t>
            </a:r>
            <a:r>
              <a:rPr sz="3200" spc="90" dirty="0">
                <a:solidFill>
                  <a:srgbClr val="FFFFFF"/>
                </a:solidFill>
                <a:latin typeface="Source Sans 3"/>
                <a:cs typeface="Source Sans 3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Source Sans 3"/>
                <a:cs typeface="Source Sans 3"/>
              </a:rPr>
              <a:t>spørsmål?</a:t>
            </a:r>
            <a:endParaRPr sz="3200">
              <a:latin typeface="Source Sans 3"/>
              <a:cs typeface="Source Sans 3"/>
            </a:endParaRPr>
          </a:p>
          <a:p>
            <a:pPr marL="12700">
              <a:lnSpc>
                <a:spcPts val="3835"/>
              </a:lnSpc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nav.team.arbeidsplassen@nav.no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4960" y="-129794"/>
            <a:ext cx="6485890" cy="1266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90420" marR="5080" indent="-2078355">
              <a:lnSpc>
                <a:spcPct val="112999"/>
              </a:lnSpc>
              <a:spcBef>
                <a:spcPts val="100"/>
              </a:spcBef>
            </a:pPr>
            <a:r>
              <a:rPr dirty="0"/>
              <a:t>Superrask</a:t>
            </a:r>
            <a:r>
              <a:rPr spc="-125" dirty="0"/>
              <a:t> </a:t>
            </a:r>
            <a:r>
              <a:rPr dirty="0"/>
              <a:t>søknad</a:t>
            </a:r>
            <a:r>
              <a:rPr spc="-30" dirty="0"/>
              <a:t> </a:t>
            </a:r>
            <a:r>
              <a:rPr dirty="0"/>
              <a:t>for</a:t>
            </a:r>
            <a:r>
              <a:rPr spc="-50" dirty="0"/>
              <a:t> </a:t>
            </a:r>
            <a:r>
              <a:rPr spc="-10" dirty="0"/>
              <a:t>arbeidsgiver </a:t>
            </a:r>
            <a:r>
              <a:rPr dirty="0"/>
              <a:t>steg</a:t>
            </a:r>
            <a:r>
              <a:rPr spc="-35" dirty="0"/>
              <a:t> </a:t>
            </a:r>
            <a:r>
              <a:rPr dirty="0"/>
              <a:t>for</a:t>
            </a:r>
            <a:r>
              <a:rPr spc="-114" dirty="0"/>
              <a:t> </a:t>
            </a:r>
            <a:r>
              <a:rPr spc="-20" dirty="0"/>
              <a:t>steg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9153" y="1917128"/>
            <a:ext cx="9319895" cy="139001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470534" indent="-458470">
              <a:lnSpc>
                <a:spcPct val="100000"/>
              </a:lnSpc>
              <a:spcBef>
                <a:spcPts val="400"/>
              </a:spcBef>
              <a:buAutoNum type="arabicPeriod"/>
              <a:tabLst>
                <a:tab pos="470534" algn="l"/>
                <a:tab pos="471170" algn="l"/>
              </a:tabLst>
            </a:pP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Lag</a:t>
            </a:r>
            <a:r>
              <a:rPr sz="2000" b="1" spc="434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stillingsannonse</a:t>
            </a:r>
            <a:r>
              <a:rPr sz="2000" b="1" spc="-12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på</a:t>
            </a:r>
            <a:r>
              <a:rPr sz="2000" b="1" spc="-6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spc="-1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arbeidsplassen.no</a:t>
            </a:r>
            <a:endParaRPr sz="2000">
              <a:latin typeface="Source Sans 3 Semibold"/>
              <a:cs typeface="Source Sans 3 Semibold"/>
            </a:endParaRPr>
          </a:p>
          <a:p>
            <a:pPr marL="470534" indent="-458470">
              <a:lnSpc>
                <a:spcPct val="100000"/>
              </a:lnSpc>
              <a:spcBef>
                <a:spcPts val="305"/>
              </a:spcBef>
              <a:buAutoNum type="arabicPeriod"/>
              <a:tabLst>
                <a:tab pos="470534" algn="l"/>
                <a:tab pos="471170" algn="l"/>
              </a:tabLst>
            </a:pP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Kryss</a:t>
            </a:r>
            <a:r>
              <a:rPr sz="2000" b="1" spc="-4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av</a:t>
            </a:r>
            <a:r>
              <a:rPr sz="2000" b="1" spc="7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for</a:t>
            </a:r>
            <a:r>
              <a:rPr sz="2000" b="1" spc="-7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superrask</a:t>
            </a:r>
            <a:r>
              <a:rPr sz="2000" b="1" spc="-7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søknad</a:t>
            </a:r>
            <a:r>
              <a:rPr sz="2000" b="1" spc="-8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når</a:t>
            </a:r>
            <a:r>
              <a:rPr sz="2000" b="1" spc="1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du</a:t>
            </a:r>
            <a:r>
              <a:rPr sz="2000" b="1" spc="1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velger</a:t>
            </a:r>
            <a:r>
              <a:rPr sz="2000" b="1" spc="1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hvordan</a:t>
            </a:r>
            <a:r>
              <a:rPr sz="2000" b="1" spc="1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du</a:t>
            </a:r>
            <a:r>
              <a:rPr sz="2000" b="1" spc="1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ønsker</a:t>
            </a:r>
            <a:r>
              <a:rPr sz="2000" b="1" spc="-7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å</a:t>
            </a:r>
            <a:r>
              <a:rPr sz="2000" b="1" spc="2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motta</a:t>
            </a:r>
            <a:r>
              <a:rPr sz="2000" b="1" spc="-6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spc="-1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søknader</a:t>
            </a:r>
            <a:endParaRPr sz="2000">
              <a:latin typeface="Source Sans 3 Semibold"/>
              <a:cs typeface="Source Sans 3 Semibold"/>
            </a:endParaRPr>
          </a:p>
          <a:p>
            <a:pPr marL="470534" indent="-458470">
              <a:lnSpc>
                <a:spcPct val="100000"/>
              </a:lnSpc>
              <a:spcBef>
                <a:spcPts val="225"/>
              </a:spcBef>
              <a:buAutoNum type="arabicPeriod"/>
              <a:tabLst>
                <a:tab pos="470534" algn="l"/>
                <a:tab pos="471170" algn="l"/>
              </a:tabLst>
            </a:pP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Definerer</a:t>
            </a:r>
            <a:r>
              <a:rPr sz="2000" b="1" spc="-12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kvalifikasjoner</a:t>
            </a:r>
            <a:r>
              <a:rPr sz="2000" b="1" spc="-8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for</a:t>
            </a:r>
            <a:r>
              <a:rPr sz="2000" b="1" spc="8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stillingen</a:t>
            </a:r>
            <a:r>
              <a:rPr sz="2000" b="1" spc="-2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spc="-1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(fritekst)</a:t>
            </a:r>
            <a:endParaRPr sz="2000">
              <a:latin typeface="Source Sans 3 Semibold"/>
              <a:cs typeface="Source Sans 3 Semibold"/>
            </a:endParaRPr>
          </a:p>
          <a:p>
            <a:pPr marL="470534" indent="-458470">
              <a:lnSpc>
                <a:spcPct val="100000"/>
              </a:lnSpc>
              <a:spcBef>
                <a:spcPts val="305"/>
              </a:spcBef>
              <a:buAutoNum type="arabicPeriod"/>
              <a:tabLst>
                <a:tab pos="470534" algn="l"/>
                <a:tab pos="471170" algn="l"/>
              </a:tabLst>
            </a:pP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Motta</a:t>
            </a:r>
            <a:r>
              <a:rPr sz="2000" b="1" spc="-5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søknader</a:t>
            </a:r>
            <a:r>
              <a:rPr sz="2000" b="1" spc="-6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og</a:t>
            </a:r>
            <a:r>
              <a:rPr sz="2000" b="1" spc="3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vurder</a:t>
            </a:r>
            <a:r>
              <a:rPr sz="2000" b="1" spc="-6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spc="-1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fortløpende</a:t>
            </a:r>
            <a:endParaRPr sz="2000">
              <a:latin typeface="Source Sans 3 Semibold"/>
              <a:cs typeface="Source Sans 3 Semi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17116" y="3248977"/>
            <a:ext cx="881380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2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En</a:t>
            </a:r>
            <a:r>
              <a:rPr sz="2000" b="1" spc="2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liste</a:t>
            </a:r>
            <a:r>
              <a:rPr sz="2000" b="1" spc="-2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over</a:t>
            </a:r>
            <a:r>
              <a:rPr sz="2000" b="1" spc="-6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jobbsøknadene</a:t>
            </a:r>
            <a:r>
              <a:rPr sz="2000" b="1" spc="-11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er</a:t>
            </a:r>
            <a:r>
              <a:rPr sz="2000" b="1" spc="2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tilgjengelig</a:t>
            </a:r>
            <a:r>
              <a:rPr sz="2000" b="1" spc="-5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under</a:t>
            </a:r>
            <a:r>
              <a:rPr sz="2000" b="1" spc="2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«Stillingsannonser»</a:t>
            </a:r>
            <a:r>
              <a:rPr sz="2000" b="1" spc="-16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og</a:t>
            </a:r>
            <a:r>
              <a:rPr sz="2000" b="1" spc="3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spc="-1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under</a:t>
            </a:r>
            <a:endParaRPr sz="2000">
              <a:latin typeface="Source Sans 3 Semibold"/>
              <a:cs typeface="Source Sans 3 Semi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45716" y="3458781"/>
            <a:ext cx="2320925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din</a:t>
            </a:r>
            <a:r>
              <a:rPr sz="2000" b="1" spc="-4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spc="-1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stillingsutlysning</a:t>
            </a:r>
            <a:endParaRPr sz="2000">
              <a:latin typeface="Source Sans 3 Semibold"/>
              <a:cs typeface="Source Sans 3 Semi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17116" y="3744912"/>
            <a:ext cx="9051925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2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Vurder</a:t>
            </a:r>
            <a:r>
              <a:rPr sz="2000" b="1" spc="1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om</a:t>
            </a:r>
            <a:r>
              <a:rPr sz="2000" b="1" spc="-4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søkerne</a:t>
            </a:r>
            <a:r>
              <a:rPr sz="2000" b="1" spc="-3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er</a:t>
            </a:r>
            <a:r>
              <a:rPr sz="2000" b="1" spc="1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aktuelle</a:t>
            </a:r>
            <a:r>
              <a:rPr sz="2000" b="1" spc="-3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eller</a:t>
            </a:r>
            <a:r>
              <a:rPr sz="2000" b="1" spc="-7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ikke.</a:t>
            </a:r>
            <a:r>
              <a:rPr sz="2000" b="1" spc="7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Arbeidsplassen.no</a:t>
            </a:r>
            <a:r>
              <a:rPr sz="2000" b="1" spc="-13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sender</a:t>
            </a:r>
            <a:r>
              <a:rPr sz="2000" b="1" spc="-15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din</a:t>
            </a:r>
            <a:r>
              <a:rPr sz="2000" b="1" spc="1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spc="-1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vurdering</a:t>
            </a:r>
            <a:endParaRPr sz="2000">
              <a:latin typeface="Source Sans 3 Semibold"/>
              <a:cs typeface="Source Sans 3 Semi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45716" y="3954843"/>
            <a:ext cx="335534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videre</a:t>
            </a:r>
            <a:r>
              <a:rPr sz="2000" b="1" spc="-5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til</a:t>
            </a:r>
            <a:r>
              <a:rPr sz="2000" b="1" spc="49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jobbsøker</a:t>
            </a:r>
            <a:r>
              <a:rPr sz="2000" b="1" spc="-8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på</a:t>
            </a:r>
            <a:r>
              <a:rPr sz="2000" b="1" spc="1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e-</a:t>
            </a:r>
            <a:r>
              <a:rPr sz="2000" b="1" spc="-1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post.</a:t>
            </a:r>
            <a:endParaRPr sz="2000">
              <a:latin typeface="Source Sans 3 Semibold"/>
              <a:cs typeface="Source Sans 3 Semi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9153" y="4632007"/>
            <a:ext cx="9264015" cy="554355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 marR="5080">
              <a:lnSpc>
                <a:spcPct val="72000"/>
              </a:lnSpc>
              <a:spcBef>
                <a:spcPts val="800"/>
              </a:spcBef>
            </a:pP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Du</a:t>
            </a:r>
            <a:r>
              <a:rPr sz="2000" b="1" spc="4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som</a:t>
            </a:r>
            <a:r>
              <a:rPr sz="2000" b="1" spc="-3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arbeidsgiver</a:t>
            </a:r>
            <a:r>
              <a:rPr sz="2000" b="1" spc="-14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velger</a:t>
            </a:r>
            <a:r>
              <a:rPr sz="2000" b="1" spc="3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selv</a:t>
            </a:r>
            <a:r>
              <a:rPr sz="2000" b="1" spc="1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prosessen</a:t>
            </a:r>
            <a:r>
              <a:rPr sz="2000" b="1" spc="-15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herifra,</a:t>
            </a:r>
            <a:r>
              <a:rPr sz="2000" b="1" spc="-17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om</a:t>
            </a:r>
            <a:r>
              <a:rPr sz="2000" b="1" spc="6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du</a:t>
            </a:r>
            <a:r>
              <a:rPr sz="2000" b="1" spc="4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vil</a:t>
            </a:r>
            <a:r>
              <a:rPr sz="2000" b="1" spc="9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ta</a:t>
            </a:r>
            <a:r>
              <a:rPr sz="2000" b="1" spc="5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en</a:t>
            </a:r>
            <a:r>
              <a:rPr sz="2000" b="1" spc="-6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telefon,</a:t>
            </a:r>
            <a:r>
              <a:rPr sz="2000" b="1" spc="-9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innkalle</a:t>
            </a:r>
            <a:r>
              <a:rPr sz="2000" b="1" spc="6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spc="-2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til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intervju</a:t>
            </a:r>
            <a:r>
              <a:rPr sz="2000" b="1" spc="-7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dirty="0">
                <a:solidFill>
                  <a:srgbClr val="40C1AC"/>
                </a:solidFill>
                <a:latin typeface="Source Sans 3 Semibold"/>
                <a:cs typeface="Source Sans 3 Semibold"/>
              </a:rPr>
              <a:t>eller</a:t>
            </a:r>
            <a:r>
              <a:rPr sz="2000" b="1" spc="15" dirty="0">
                <a:solidFill>
                  <a:srgbClr val="40C1AC"/>
                </a:solidFill>
                <a:latin typeface="Source Sans 3 Semibold"/>
                <a:cs typeface="Source Sans 3 Semibold"/>
              </a:rPr>
              <a:t> </a:t>
            </a:r>
            <a:r>
              <a:rPr sz="2000" b="1" spc="-10" dirty="0">
                <a:solidFill>
                  <a:srgbClr val="40C1AC"/>
                </a:solidFill>
                <a:latin typeface="Source Sans 3 Semibold"/>
                <a:cs typeface="Source Sans 3 Semibold"/>
              </a:rPr>
              <a:t>liknende.</a:t>
            </a:r>
            <a:endParaRPr sz="2000">
              <a:latin typeface="Source Sans 3 Semibold"/>
              <a:cs typeface="Source Sans 3 Semi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2919" y="1461135"/>
            <a:ext cx="4639310" cy="1266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999"/>
              </a:lnSpc>
              <a:spcBef>
                <a:spcPts val="100"/>
              </a:spcBef>
            </a:pPr>
            <a:r>
              <a:rPr sz="2750" b="0" dirty="0">
                <a:latin typeface="Calibri"/>
                <a:cs typeface="Calibri"/>
              </a:rPr>
              <a:t>1.</a:t>
            </a:r>
            <a:r>
              <a:rPr sz="2750" b="0" spc="-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Lag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stillingsannonse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på </a:t>
            </a:r>
            <a:r>
              <a:rPr b="0" spc="-10" dirty="0">
                <a:latin typeface="Calibri"/>
                <a:cs typeface="Calibri"/>
              </a:rPr>
              <a:t>arbeidsplassen.no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2919" y="3430206"/>
            <a:ext cx="4554855" cy="105029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55600" marR="5080" indent="-343535">
              <a:lnSpc>
                <a:spcPct val="90000"/>
              </a:lnSpc>
              <a:spcBef>
                <a:spcPts val="3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Du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kan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også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endre</a:t>
            </a:r>
            <a:r>
              <a:rPr sz="24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en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annonse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du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allerede har</a:t>
            </a:r>
            <a:r>
              <a:rPr sz="24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registrert</a:t>
            </a:r>
            <a:r>
              <a:rPr sz="2400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på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arbeidsplassen.no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476875" y="1428750"/>
            <a:ext cx="6610350" cy="4391025"/>
            <a:chOff x="5476875" y="1428750"/>
            <a:chExt cx="6610350" cy="439102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76875" y="1428750"/>
              <a:ext cx="6610350" cy="439102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9610725" y="3933825"/>
              <a:ext cx="1352550" cy="600075"/>
            </a:xfrm>
            <a:custGeom>
              <a:avLst/>
              <a:gdLst/>
              <a:ahLst/>
              <a:cxnLst/>
              <a:rect l="l" t="t" r="r" b="b"/>
              <a:pathLst>
                <a:path w="1352550" h="600075">
                  <a:moveTo>
                    <a:pt x="0" y="299974"/>
                  </a:moveTo>
                  <a:lnTo>
                    <a:pt x="12193" y="242989"/>
                  </a:lnTo>
                  <a:lnTo>
                    <a:pt x="47264" y="189606"/>
                  </a:lnTo>
                  <a:lnTo>
                    <a:pt x="102943" y="140833"/>
                  </a:lnTo>
                  <a:lnTo>
                    <a:pt x="137804" y="118490"/>
                  </a:lnTo>
                  <a:lnTo>
                    <a:pt x="176966" y="97677"/>
                  </a:lnTo>
                  <a:lnTo>
                    <a:pt x="220147" y="78520"/>
                  </a:lnTo>
                  <a:lnTo>
                    <a:pt x="267064" y="61145"/>
                  </a:lnTo>
                  <a:lnTo>
                    <a:pt x="317433" y="45679"/>
                  </a:lnTo>
                  <a:lnTo>
                    <a:pt x="370971" y="32246"/>
                  </a:lnTo>
                  <a:lnTo>
                    <a:pt x="427394" y="20973"/>
                  </a:lnTo>
                  <a:lnTo>
                    <a:pt x="486419" y="11986"/>
                  </a:lnTo>
                  <a:lnTo>
                    <a:pt x="547764" y="5411"/>
                  </a:lnTo>
                  <a:lnTo>
                    <a:pt x="611143" y="1373"/>
                  </a:lnTo>
                  <a:lnTo>
                    <a:pt x="676275" y="0"/>
                  </a:lnTo>
                  <a:lnTo>
                    <a:pt x="741406" y="1373"/>
                  </a:lnTo>
                  <a:lnTo>
                    <a:pt x="804785" y="5411"/>
                  </a:lnTo>
                  <a:lnTo>
                    <a:pt x="866130" y="11986"/>
                  </a:lnTo>
                  <a:lnTo>
                    <a:pt x="925155" y="20973"/>
                  </a:lnTo>
                  <a:lnTo>
                    <a:pt x="981578" y="32246"/>
                  </a:lnTo>
                  <a:lnTo>
                    <a:pt x="1035116" y="45679"/>
                  </a:lnTo>
                  <a:lnTo>
                    <a:pt x="1085485" y="61145"/>
                  </a:lnTo>
                  <a:lnTo>
                    <a:pt x="1132402" y="78520"/>
                  </a:lnTo>
                  <a:lnTo>
                    <a:pt x="1175583" y="97677"/>
                  </a:lnTo>
                  <a:lnTo>
                    <a:pt x="1214745" y="118490"/>
                  </a:lnTo>
                  <a:lnTo>
                    <a:pt x="1249606" y="140833"/>
                  </a:lnTo>
                  <a:lnTo>
                    <a:pt x="1279880" y="164580"/>
                  </a:lnTo>
                  <a:lnTo>
                    <a:pt x="1325538" y="215784"/>
                  </a:lnTo>
                  <a:lnTo>
                    <a:pt x="1349454" y="271094"/>
                  </a:lnTo>
                  <a:lnTo>
                    <a:pt x="1352550" y="299974"/>
                  </a:lnTo>
                  <a:lnTo>
                    <a:pt x="1349454" y="328874"/>
                  </a:lnTo>
                  <a:lnTo>
                    <a:pt x="1325538" y="384219"/>
                  </a:lnTo>
                  <a:lnTo>
                    <a:pt x="1279880" y="435449"/>
                  </a:lnTo>
                  <a:lnTo>
                    <a:pt x="1249606" y="459207"/>
                  </a:lnTo>
                  <a:lnTo>
                    <a:pt x="1214745" y="481558"/>
                  </a:lnTo>
                  <a:lnTo>
                    <a:pt x="1175583" y="502378"/>
                  </a:lnTo>
                  <a:lnTo>
                    <a:pt x="1132402" y="521541"/>
                  </a:lnTo>
                  <a:lnTo>
                    <a:pt x="1085485" y="538920"/>
                  </a:lnTo>
                  <a:lnTo>
                    <a:pt x="1035116" y="554390"/>
                  </a:lnTo>
                  <a:lnTo>
                    <a:pt x="981578" y="567825"/>
                  </a:lnTo>
                  <a:lnTo>
                    <a:pt x="925155" y="579099"/>
                  </a:lnTo>
                  <a:lnTo>
                    <a:pt x="866130" y="588087"/>
                  </a:lnTo>
                  <a:lnTo>
                    <a:pt x="804785" y="594663"/>
                  </a:lnTo>
                  <a:lnTo>
                    <a:pt x="741406" y="598701"/>
                  </a:lnTo>
                  <a:lnTo>
                    <a:pt x="676275" y="600075"/>
                  </a:lnTo>
                  <a:lnTo>
                    <a:pt x="611143" y="598701"/>
                  </a:lnTo>
                  <a:lnTo>
                    <a:pt x="547764" y="594663"/>
                  </a:lnTo>
                  <a:lnTo>
                    <a:pt x="486419" y="588087"/>
                  </a:lnTo>
                  <a:lnTo>
                    <a:pt x="427394" y="579099"/>
                  </a:lnTo>
                  <a:lnTo>
                    <a:pt x="370971" y="567825"/>
                  </a:lnTo>
                  <a:lnTo>
                    <a:pt x="317433" y="554390"/>
                  </a:lnTo>
                  <a:lnTo>
                    <a:pt x="267064" y="538920"/>
                  </a:lnTo>
                  <a:lnTo>
                    <a:pt x="220147" y="521541"/>
                  </a:lnTo>
                  <a:lnTo>
                    <a:pt x="176966" y="502378"/>
                  </a:lnTo>
                  <a:lnTo>
                    <a:pt x="137804" y="481558"/>
                  </a:lnTo>
                  <a:lnTo>
                    <a:pt x="102943" y="459207"/>
                  </a:lnTo>
                  <a:lnTo>
                    <a:pt x="72669" y="435449"/>
                  </a:lnTo>
                  <a:lnTo>
                    <a:pt x="27011" y="384219"/>
                  </a:lnTo>
                  <a:lnTo>
                    <a:pt x="3095" y="328874"/>
                  </a:lnTo>
                  <a:lnTo>
                    <a:pt x="0" y="299974"/>
                  </a:lnTo>
                  <a:close/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737" y="985774"/>
            <a:ext cx="4677410" cy="156718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 marR="5080" algn="just">
              <a:lnSpc>
                <a:spcPts val="3910"/>
              </a:lnSpc>
              <a:spcBef>
                <a:spcPts val="575"/>
              </a:spcBef>
            </a:pPr>
            <a:r>
              <a:rPr b="0" dirty="0">
                <a:latin typeface="Calibri"/>
                <a:cs typeface="Calibri"/>
              </a:rPr>
              <a:t>2.</a:t>
            </a:r>
            <a:r>
              <a:rPr b="0" spc="-9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Velg</a:t>
            </a:r>
            <a:r>
              <a:rPr b="0" spc="-10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superrask</a:t>
            </a:r>
            <a:r>
              <a:rPr b="0" spc="-10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søknad </a:t>
            </a:r>
            <a:r>
              <a:rPr b="0" dirty="0">
                <a:latin typeface="Calibri"/>
                <a:cs typeface="Calibri"/>
              </a:rPr>
              <a:t>når</a:t>
            </a:r>
            <a:r>
              <a:rPr b="0" spc="-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du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velger</a:t>
            </a:r>
            <a:r>
              <a:rPr b="0" spc="-204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hvordan</a:t>
            </a:r>
            <a:r>
              <a:rPr b="0" spc="25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du </a:t>
            </a:r>
            <a:r>
              <a:rPr b="0" dirty="0">
                <a:latin typeface="Calibri"/>
                <a:cs typeface="Calibri"/>
              </a:rPr>
              <a:t>ønsker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å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bli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kontaktet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2737" y="3246437"/>
            <a:ext cx="4864735" cy="104965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55600" marR="5080" indent="-343535">
              <a:lnSpc>
                <a:spcPct val="90000"/>
              </a:lnSpc>
              <a:spcBef>
                <a:spcPts val="3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Her</a:t>
            </a:r>
            <a:r>
              <a:rPr sz="24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kan</a:t>
            </a:r>
            <a:r>
              <a:rPr sz="24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du</a:t>
            </a:r>
            <a:r>
              <a:rPr sz="2400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tillegg</a:t>
            </a:r>
            <a:r>
              <a:rPr sz="24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velge</a:t>
            </a:r>
            <a:r>
              <a:rPr sz="24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å</a:t>
            </a:r>
            <a:r>
              <a:rPr sz="24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få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søknad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på</a:t>
            </a:r>
            <a:r>
              <a:rPr sz="24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e-post</a:t>
            </a:r>
            <a:r>
              <a:rPr sz="24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eller</a:t>
            </a:r>
            <a:r>
              <a:rPr sz="24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via</a:t>
            </a:r>
            <a:r>
              <a:rPr sz="2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eksternt søknadskjema.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543550" y="1362075"/>
            <a:ext cx="6505575" cy="4448175"/>
            <a:chOff x="5543550" y="1362075"/>
            <a:chExt cx="6505575" cy="444817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3550" y="1362075"/>
              <a:ext cx="6505575" cy="444812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6915150" y="3705225"/>
              <a:ext cx="2085975" cy="600075"/>
            </a:xfrm>
            <a:custGeom>
              <a:avLst/>
              <a:gdLst/>
              <a:ahLst/>
              <a:cxnLst/>
              <a:rect l="l" t="t" r="r" b="b"/>
              <a:pathLst>
                <a:path w="2085975" h="600075">
                  <a:moveTo>
                    <a:pt x="0" y="299974"/>
                  </a:moveTo>
                  <a:lnTo>
                    <a:pt x="9521" y="259282"/>
                  </a:lnTo>
                  <a:lnTo>
                    <a:pt x="37258" y="220250"/>
                  </a:lnTo>
                  <a:lnTo>
                    <a:pt x="81966" y="183237"/>
                  </a:lnTo>
                  <a:lnTo>
                    <a:pt x="142404" y="148599"/>
                  </a:lnTo>
                  <a:lnTo>
                    <a:pt x="178133" y="132283"/>
                  </a:lnTo>
                  <a:lnTo>
                    <a:pt x="217329" y="116695"/>
                  </a:lnTo>
                  <a:lnTo>
                    <a:pt x="259836" y="101880"/>
                  </a:lnTo>
                  <a:lnTo>
                    <a:pt x="305498" y="87883"/>
                  </a:lnTo>
                  <a:lnTo>
                    <a:pt x="354161" y="74749"/>
                  </a:lnTo>
                  <a:lnTo>
                    <a:pt x="405669" y="62522"/>
                  </a:lnTo>
                  <a:lnTo>
                    <a:pt x="459866" y="51247"/>
                  </a:lnTo>
                  <a:lnTo>
                    <a:pt x="516598" y="40969"/>
                  </a:lnTo>
                  <a:lnTo>
                    <a:pt x="575709" y="31732"/>
                  </a:lnTo>
                  <a:lnTo>
                    <a:pt x="637043" y="23582"/>
                  </a:lnTo>
                  <a:lnTo>
                    <a:pt x="700446" y="16563"/>
                  </a:lnTo>
                  <a:lnTo>
                    <a:pt x="765762" y="10719"/>
                  </a:lnTo>
                  <a:lnTo>
                    <a:pt x="832836" y="6096"/>
                  </a:lnTo>
                  <a:lnTo>
                    <a:pt x="901512" y="2739"/>
                  </a:lnTo>
                  <a:lnTo>
                    <a:pt x="971636" y="692"/>
                  </a:lnTo>
                  <a:lnTo>
                    <a:pt x="1043051" y="0"/>
                  </a:lnTo>
                  <a:lnTo>
                    <a:pt x="1114450" y="692"/>
                  </a:lnTo>
                  <a:lnTo>
                    <a:pt x="1184559" y="2739"/>
                  </a:lnTo>
                  <a:lnTo>
                    <a:pt x="1253223" y="6096"/>
                  </a:lnTo>
                  <a:lnTo>
                    <a:pt x="1320285" y="10719"/>
                  </a:lnTo>
                  <a:lnTo>
                    <a:pt x="1385591" y="16563"/>
                  </a:lnTo>
                  <a:lnTo>
                    <a:pt x="1448984" y="23582"/>
                  </a:lnTo>
                  <a:lnTo>
                    <a:pt x="1510310" y="31732"/>
                  </a:lnTo>
                  <a:lnTo>
                    <a:pt x="1569414" y="40969"/>
                  </a:lnTo>
                  <a:lnTo>
                    <a:pt x="1626139" y="51247"/>
                  </a:lnTo>
                  <a:lnTo>
                    <a:pt x="1680331" y="62522"/>
                  </a:lnTo>
                  <a:lnTo>
                    <a:pt x="1731833" y="74749"/>
                  </a:lnTo>
                  <a:lnTo>
                    <a:pt x="1780492" y="87884"/>
                  </a:lnTo>
                  <a:lnTo>
                    <a:pt x="1826151" y="101880"/>
                  </a:lnTo>
                  <a:lnTo>
                    <a:pt x="1868654" y="116695"/>
                  </a:lnTo>
                  <a:lnTo>
                    <a:pt x="1907847" y="132283"/>
                  </a:lnTo>
                  <a:lnTo>
                    <a:pt x="1943575" y="148599"/>
                  </a:lnTo>
                  <a:lnTo>
                    <a:pt x="2004010" y="183237"/>
                  </a:lnTo>
                  <a:lnTo>
                    <a:pt x="2048717" y="220250"/>
                  </a:lnTo>
                  <a:lnTo>
                    <a:pt x="2076453" y="259282"/>
                  </a:lnTo>
                  <a:lnTo>
                    <a:pt x="2085975" y="299974"/>
                  </a:lnTo>
                  <a:lnTo>
                    <a:pt x="2083568" y="320520"/>
                  </a:lnTo>
                  <a:lnTo>
                    <a:pt x="2064784" y="360453"/>
                  </a:lnTo>
                  <a:lnTo>
                    <a:pt x="2028407" y="398542"/>
                  </a:lnTo>
                  <a:lnTo>
                    <a:pt x="1975681" y="434430"/>
                  </a:lnTo>
                  <a:lnTo>
                    <a:pt x="1907847" y="467760"/>
                  </a:lnTo>
                  <a:lnTo>
                    <a:pt x="1868654" y="483354"/>
                  </a:lnTo>
                  <a:lnTo>
                    <a:pt x="1826151" y="498173"/>
                  </a:lnTo>
                  <a:lnTo>
                    <a:pt x="1780492" y="512175"/>
                  </a:lnTo>
                  <a:lnTo>
                    <a:pt x="1731833" y="525313"/>
                  </a:lnTo>
                  <a:lnTo>
                    <a:pt x="1680331" y="537543"/>
                  </a:lnTo>
                  <a:lnTo>
                    <a:pt x="1626139" y="548820"/>
                  </a:lnTo>
                  <a:lnTo>
                    <a:pt x="1569414" y="559101"/>
                  </a:lnTo>
                  <a:lnTo>
                    <a:pt x="1510310" y="568339"/>
                  </a:lnTo>
                  <a:lnTo>
                    <a:pt x="1448984" y="576490"/>
                  </a:lnTo>
                  <a:lnTo>
                    <a:pt x="1385591" y="583510"/>
                  </a:lnTo>
                  <a:lnTo>
                    <a:pt x="1320285" y="589354"/>
                  </a:lnTo>
                  <a:lnTo>
                    <a:pt x="1253223" y="593977"/>
                  </a:lnTo>
                  <a:lnTo>
                    <a:pt x="1184559" y="597335"/>
                  </a:lnTo>
                  <a:lnTo>
                    <a:pt x="1114450" y="599382"/>
                  </a:lnTo>
                  <a:lnTo>
                    <a:pt x="1043051" y="600075"/>
                  </a:lnTo>
                  <a:lnTo>
                    <a:pt x="971636" y="599382"/>
                  </a:lnTo>
                  <a:lnTo>
                    <a:pt x="901512" y="597335"/>
                  </a:lnTo>
                  <a:lnTo>
                    <a:pt x="832836" y="593977"/>
                  </a:lnTo>
                  <a:lnTo>
                    <a:pt x="765762" y="589354"/>
                  </a:lnTo>
                  <a:lnTo>
                    <a:pt x="700446" y="583510"/>
                  </a:lnTo>
                  <a:lnTo>
                    <a:pt x="637043" y="576490"/>
                  </a:lnTo>
                  <a:lnTo>
                    <a:pt x="575709" y="568339"/>
                  </a:lnTo>
                  <a:lnTo>
                    <a:pt x="516598" y="559101"/>
                  </a:lnTo>
                  <a:lnTo>
                    <a:pt x="459866" y="548820"/>
                  </a:lnTo>
                  <a:lnTo>
                    <a:pt x="405669" y="537543"/>
                  </a:lnTo>
                  <a:lnTo>
                    <a:pt x="354161" y="525313"/>
                  </a:lnTo>
                  <a:lnTo>
                    <a:pt x="305498" y="512175"/>
                  </a:lnTo>
                  <a:lnTo>
                    <a:pt x="259836" y="498173"/>
                  </a:lnTo>
                  <a:lnTo>
                    <a:pt x="217329" y="483354"/>
                  </a:lnTo>
                  <a:lnTo>
                    <a:pt x="178133" y="467760"/>
                  </a:lnTo>
                  <a:lnTo>
                    <a:pt x="142404" y="451437"/>
                  </a:lnTo>
                  <a:lnTo>
                    <a:pt x="81966" y="416784"/>
                  </a:lnTo>
                  <a:lnTo>
                    <a:pt x="37258" y="379750"/>
                  </a:lnTo>
                  <a:lnTo>
                    <a:pt x="9521" y="340694"/>
                  </a:lnTo>
                  <a:lnTo>
                    <a:pt x="0" y="299974"/>
                  </a:lnTo>
                  <a:close/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9400" y="942086"/>
            <a:ext cx="3626485" cy="156718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 marR="5080">
              <a:lnSpc>
                <a:spcPct val="90400"/>
              </a:lnSpc>
              <a:spcBef>
                <a:spcPts val="520"/>
              </a:spcBef>
            </a:pPr>
            <a:r>
              <a:rPr b="0" dirty="0">
                <a:latin typeface="Calibri"/>
                <a:cs typeface="Calibri"/>
              </a:rPr>
              <a:t>3.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Definer </a:t>
            </a:r>
            <a:r>
              <a:rPr b="0" dirty="0">
                <a:latin typeface="Calibri"/>
                <a:cs typeface="Calibri"/>
              </a:rPr>
              <a:t>kvalifikasjonene</a:t>
            </a:r>
            <a:r>
              <a:rPr b="0" spc="-180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for </a:t>
            </a:r>
            <a:r>
              <a:rPr b="0" dirty="0">
                <a:latin typeface="Calibri"/>
                <a:cs typeface="Calibri"/>
              </a:rPr>
              <a:t>stillingen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(fritekst)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9400" y="3202622"/>
            <a:ext cx="4735195" cy="2452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ts val="2755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Skriv</a:t>
            </a:r>
            <a:r>
              <a:rPr sz="24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inn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ønskede</a:t>
            </a:r>
            <a:r>
              <a:rPr sz="2400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kvalifikasjoner</a:t>
            </a:r>
            <a:r>
              <a:rPr sz="24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og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ts val="2755"/>
              </a:lnSpc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ferdigheter</a:t>
            </a:r>
            <a:r>
              <a:rPr sz="24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til</a:t>
            </a:r>
            <a:r>
              <a:rPr sz="24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stillingen.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13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Det</a:t>
            </a:r>
            <a:r>
              <a:rPr sz="24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r>
              <a:rPr sz="24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lurt å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få</a:t>
            </a:r>
            <a:r>
              <a:rPr sz="24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med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må-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krav.</a:t>
            </a:r>
            <a:endParaRPr sz="2400">
              <a:latin typeface="Calibri"/>
              <a:cs typeface="Calibri"/>
            </a:endParaRPr>
          </a:p>
          <a:p>
            <a:pPr marL="355600" marR="24765" indent="-343535">
              <a:lnSpc>
                <a:spcPct val="91300"/>
              </a:lnSpc>
              <a:spcBef>
                <a:spcPts val="15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Det</a:t>
            </a:r>
            <a:r>
              <a:rPr sz="24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r>
              <a:rPr sz="24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en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fin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mulighet</a:t>
            </a:r>
            <a:r>
              <a:rPr sz="24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til</a:t>
            </a:r>
            <a:r>
              <a:rPr sz="24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60" dirty="0">
                <a:solidFill>
                  <a:srgbClr val="FFFFFF"/>
                </a:solidFill>
                <a:latin typeface="Calibri"/>
                <a:cs typeface="Calibri"/>
              </a:rPr>
              <a:t>å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spesifisere</a:t>
            </a:r>
            <a:r>
              <a:rPr sz="24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for eksempel</a:t>
            </a:r>
            <a:r>
              <a:rPr sz="24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personlige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egenskaper</a:t>
            </a:r>
            <a:r>
              <a:rPr sz="2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6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572125" y="1390688"/>
            <a:ext cx="6324600" cy="4333875"/>
            <a:chOff x="5572125" y="1390688"/>
            <a:chExt cx="6324600" cy="433387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72125" y="1390688"/>
              <a:ext cx="6324600" cy="433374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6181725" y="2000250"/>
              <a:ext cx="2371725" cy="628650"/>
            </a:xfrm>
            <a:custGeom>
              <a:avLst/>
              <a:gdLst/>
              <a:ahLst/>
              <a:cxnLst/>
              <a:rect l="l" t="t" r="r" b="b"/>
              <a:pathLst>
                <a:path w="2371725" h="628650">
                  <a:moveTo>
                    <a:pt x="0" y="314325"/>
                  </a:moveTo>
                  <a:lnTo>
                    <a:pt x="8575" y="276330"/>
                  </a:lnTo>
                  <a:lnTo>
                    <a:pt x="33638" y="239681"/>
                  </a:lnTo>
                  <a:lnTo>
                    <a:pt x="74197" y="204641"/>
                  </a:lnTo>
                  <a:lnTo>
                    <a:pt x="129260" y="171473"/>
                  </a:lnTo>
                  <a:lnTo>
                    <a:pt x="197833" y="140440"/>
                  </a:lnTo>
                  <a:lnTo>
                    <a:pt x="236876" y="125806"/>
                  </a:lnTo>
                  <a:lnTo>
                    <a:pt x="278924" y="111804"/>
                  </a:lnTo>
                  <a:lnTo>
                    <a:pt x="323854" y="98467"/>
                  </a:lnTo>
                  <a:lnTo>
                    <a:pt x="371541" y="85829"/>
                  </a:lnTo>
                  <a:lnTo>
                    <a:pt x="421861" y="73921"/>
                  </a:lnTo>
                  <a:lnTo>
                    <a:pt x="474690" y="62777"/>
                  </a:lnTo>
                  <a:lnTo>
                    <a:pt x="529904" y="52429"/>
                  </a:lnTo>
                  <a:lnTo>
                    <a:pt x="587379" y="42911"/>
                  </a:lnTo>
                  <a:lnTo>
                    <a:pt x="646991" y="34256"/>
                  </a:lnTo>
                  <a:lnTo>
                    <a:pt x="708616" y="26495"/>
                  </a:lnTo>
                  <a:lnTo>
                    <a:pt x="772130" y="19663"/>
                  </a:lnTo>
                  <a:lnTo>
                    <a:pt x="837408" y="13792"/>
                  </a:lnTo>
                  <a:lnTo>
                    <a:pt x="904326" y="8914"/>
                  </a:lnTo>
                  <a:lnTo>
                    <a:pt x="972762" y="5063"/>
                  </a:lnTo>
                  <a:lnTo>
                    <a:pt x="1042589" y="2272"/>
                  </a:lnTo>
                  <a:lnTo>
                    <a:pt x="1113685" y="573"/>
                  </a:lnTo>
                  <a:lnTo>
                    <a:pt x="1185926" y="0"/>
                  </a:lnTo>
                  <a:lnTo>
                    <a:pt x="1258152" y="573"/>
                  </a:lnTo>
                  <a:lnTo>
                    <a:pt x="1329236" y="2272"/>
                  </a:lnTo>
                  <a:lnTo>
                    <a:pt x="1399052" y="5063"/>
                  </a:lnTo>
                  <a:lnTo>
                    <a:pt x="1467476" y="8914"/>
                  </a:lnTo>
                  <a:lnTo>
                    <a:pt x="1534385" y="13792"/>
                  </a:lnTo>
                  <a:lnTo>
                    <a:pt x="1599654" y="19663"/>
                  </a:lnTo>
                  <a:lnTo>
                    <a:pt x="1663160" y="26495"/>
                  </a:lnTo>
                  <a:lnTo>
                    <a:pt x="1724777" y="34256"/>
                  </a:lnTo>
                  <a:lnTo>
                    <a:pt x="1784382" y="42911"/>
                  </a:lnTo>
                  <a:lnTo>
                    <a:pt x="1841852" y="52429"/>
                  </a:lnTo>
                  <a:lnTo>
                    <a:pt x="1897061" y="62777"/>
                  </a:lnTo>
                  <a:lnTo>
                    <a:pt x="1949885" y="73921"/>
                  </a:lnTo>
                  <a:lnTo>
                    <a:pt x="2000201" y="85829"/>
                  </a:lnTo>
                  <a:lnTo>
                    <a:pt x="2047884" y="98467"/>
                  </a:lnTo>
                  <a:lnTo>
                    <a:pt x="2092811" y="111804"/>
                  </a:lnTo>
                  <a:lnTo>
                    <a:pt x="2134857" y="125806"/>
                  </a:lnTo>
                  <a:lnTo>
                    <a:pt x="2173897" y="140440"/>
                  </a:lnTo>
                  <a:lnTo>
                    <a:pt x="2209809" y="155673"/>
                  </a:lnTo>
                  <a:lnTo>
                    <a:pt x="2271748" y="187807"/>
                  </a:lnTo>
                  <a:lnTo>
                    <a:pt x="2319682" y="221944"/>
                  </a:lnTo>
                  <a:lnTo>
                    <a:pt x="2352617" y="257821"/>
                  </a:lnTo>
                  <a:lnTo>
                    <a:pt x="2369560" y="295175"/>
                  </a:lnTo>
                  <a:lnTo>
                    <a:pt x="2371725" y="314325"/>
                  </a:lnTo>
                  <a:lnTo>
                    <a:pt x="2369560" y="333474"/>
                  </a:lnTo>
                  <a:lnTo>
                    <a:pt x="2352617" y="370828"/>
                  </a:lnTo>
                  <a:lnTo>
                    <a:pt x="2319682" y="406705"/>
                  </a:lnTo>
                  <a:lnTo>
                    <a:pt x="2271748" y="440842"/>
                  </a:lnTo>
                  <a:lnTo>
                    <a:pt x="2209809" y="472976"/>
                  </a:lnTo>
                  <a:lnTo>
                    <a:pt x="2173897" y="488209"/>
                  </a:lnTo>
                  <a:lnTo>
                    <a:pt x="2134857" y="502843"/>
                  </a:lnTo>
                  <a:lnTo>
                    <a:pt x="2092811" y="516845"/>
                  </a:lnTo>
                  <a:lnTo>
                    <a:pt x="2047884" y="530182"/>
                  </a:lnTo>
                  <a:lnTo>
                    <a:pt x="2000201" y="542820"/>
                  </a:lnTo>
                  <a:lnTo>
                    <a:pt x="1949885" y="554728"/>
                  </a:lnTo>
                  <a:lnTo>
                    <a:pt x="1897061" y="565872"/>
                  </a:lnTo>
                  <a:lnTo>
                    <a:pt x="1841852" y="576220"/>
                  </a:lnTo>
                  <a:lnTo>
                    <a:pt x="1784382" y="585738"/>
                  </a:lnTo>
                  <a:lnTo>
                    <a:pt x="1724777" y="594393"/>
                  </a:lnTo>
                  <a:lnTo>
                    <a:pt x="1663160" y="602154"/>
                  </a:lnTo>
                  <a:lnTo>
                    <a:pt x="1599654" y="608986"/>
                  </a:lnTo>
                  <a:lnTo>
                    <a:pt x="1534385" y="614857"/>
                  </a:lnTo>
                  <a:lnTo>
                    <a:pt x="1467476" y="619735"/>
                  </a:lnTo>
                  <a:lnTo>
                    <a:pt x="1399052" y="623586"/>
                  </a:lnTo>
                  <a:lnTo>
                    <a:pt x="1329236" y="626377"/>
                  </a:lnTo>
                  <a:lnTo>
                    <a:pt x="1258152" y="628076"/>
                  </a:lnTo>
                  <a:lnTo>
                    <a:pt x="1185926" y="628650"/>
                  </a:lnTo>
                  <a:lnTo>
                    <a:pt x="1113685" y="628076"/>
                  </a:lnTo>
                  <a:lnTo>
                    <a:pt x="1042589" y="626377"/>
                  </a:lnTo>
                  <a:lnTo>
                    <a:pt x="972762" y="623586"/>
                  </a:lnTo>
                  <a:lnTo>
                    <a:pt x="904326" y="619735"/>
                  </a:lnTo>
                  <a:lnTo>
                    <a:pt x="837408" y="614857"/>
                  </a:lnTo>
                  <a:lnTo>
                    <a:pt x="772130" y="608986"/>
                  </a:lnTo>
                  <a:lnTo>
                    <a:pt x="708616" y="602154"/>
                  </a:lnTo>
                  <a:lnTo>
                    <a:pt x="646991" y="594393"/>
                  </a:lnTo>
                  <a:lnTo>
                    <a:pt x="587379" y="585738"/>
                  </a:lnTo>
                  <a:lnTo>
                    <a:pt x="529904" y="576220"/>
                  </a:lnTo>
                  <a:lnTo>
                    <a:pt x="474690" y="565872"/>
                  </a:lnTo>
                  <a:lnTo>
                    <a:pt x="421861" y="554728"/>
                  </a:lnTo>
                  <a:lnTo>
                    <a:pt x="371541" y="542820"/>
                  </a:lnTo>
                  <a:lnTo>
                    <a:pt x="323854" y="530182"/>
                  </a:lnTo>
                  <a:lnTo>
                    <a:pt x="278924" y="516845"/>
                  </a:lnTo>
                  <a:lnTo>
                    <a:pt x="236876" y="502843"/>
                  </a:lnTo>
                  <a:lnTo>
                    <a:pt x="197833" y="488209"/>
                  </a:lnTo>
                  <a:lnTo>
                    <a:pt x="161920" y="472976"/>
                  </a:lnTo>
                  <a:lnTo>
                    <a:pt x="99978" y="440842"/>
                  </a:lnTo>
                  <a:lnTo>
                    <a:pt x="52043" y="406705"/>
                  </a:lnTo>
                  <a:lnTo>
                    <a:pt x="19107" y="370828"/>
                  </a:lnTo>
                  <a:lnTo>
                    <a:pt x="2164" y="333474"/>
                  </a:lnTo>
                  <a:lnTo>
                    <a:pt x="0" y="314325"/>
                  </a:lnTo>
                  <a:close/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962650" y="571500"/>
            <a:ext cx="5457825" cy="5819775"/>
            <a:chOff x="5962650" y="571500"/>
            <a:chExt cx="5457825" cy="58197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62650" y="571500"/>
              <a:ext cx="5457825" cy="549592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419850" y="3829050"/>
              <a:ext cx="2381250" cy="638175"/>
            </a:xfrm>
            <a:custGeom>
              <a:avLst/>
              <a:gdLst/>
              <a:ahLst/>
              <a:cxnLst/>
              <a:rect l="l" t="t" r="r" b="b"/>
              <a:pathLst>
                <a:path w="2381250" h="638175">
                  <a:moveTo>
                    <a:pt x="0" y="319024"/>
                  </a:moveTo>
                  <a:lnTo>
                    <a:pt x="8607" y="280472"/>
                  </a:lnTo>
                  <a:lnTo>
                    <a:pt x="33767" y="243282"/>
                  </a:lnTo>
                  <a:lnTo>
                    <a:pt x="74483" y="207723"/>
                  </a:lnTo>
                  <a:lnTo>
                    <a:pt x="129759" y="174061"/>
                  </a:lnTo>
                  <a:lnTo>
                    <a:pt x="198598" y="142564"/>
                  </a:lnTo>
                  <a:lnTo>
                    <a:pt x="237793" y="127710"/>
                  </a:lnTo>
                  <a:lnTo>
                    <a:pt x="280006" y="113498"/>
                  </a:lnTo>
                  <a:lnTo>
                    <a:pt x="325111" y="99961"/>
                  </a:lnTo>
                  <a:lnTo>
                    <a:pt x="372985" y="87132"/>
                  </a:lnTo>
                  <a:lnTo>
                    <a:pt x="423503" y="75044"/>
                  </a:lnTo>
                  <a:lnTo>
                    <a:pt x="476540" y="63732"/>
                  </a:lnTo>
                  <a:lnTo>
                    <a:pt x="531972" y="53227"/>
                  </a:lnTo>
                  <a:lnTo>
                    <a:pt x="589675" y="43565"/>
                  </a:lnTo>
                  <a:lnTo>
                    <a:pt x="649523" y="34778"/>
                  </a:lnTo>
                  <a:lnTo>
                    <a:pt x="711393" y="26900"/>
                  </a:lnTo>
                  <a:lnTo>
                    <a:pt x="775160" y="19963"/>
                  </a:lnTo>
                  <a:lnTo>
                    <a:pt x="840699" y="14003"/>
                  </a:lnTo>
                  <a:lnTo>
                    <a:pt x="907886" y="9051"/>
                  </a:lnTo>
                  <a:lnTo>
                    <a:pt x="976597" y="5141"/>
                  </a:lnTo>
                  <a:lnTo>
                    <a:pt x="1046707" y="2307"/>
                  </a:lnTo>
                  <a:lnTo>
                    <a:pt x="1118091" y="582"/>
                  </a:lnTo>
                  <a:lnTo>
                    <a:pt x="1190625" y="0"/>
                  </a:lnTo>
                  <a:lnTo>
                    <a:pt x="1263158" y="582"/>
                  </a:lnTo>
                  <a:lnTo>
                    <a:pt x="1334542" y="2307"/>
                  </a:lnTo>
                  <a:lnTo>
                    <a:pt x="1404652" y="5141"/>
                  </a:lnTo>
                  <a:lnTo>
                    <a:pt x="1473363" y="9051"/>
                  </a:lnTo>
                  <a:lnTo>
                    <a:pt x="1540550" y="14003"/>
                  </a:lnTo>
                  <a:lnTo>
                    <a:pt x="1606089" y="19963"/>
                  </a:lnTo>
                  <a:lnTo>
                    <a:pt x="1669856" y="26900"/>
                  </a:lnTo>
                  <a:lnTo>
                    <a:pt x="1731726" y="34778"/>
                  </a:lnTo>
                  <a:lnTo>
                    <a:pt x="1791574" y="43565"/>
                  </a:lnTo>
                  <a:lnTo>
                    <a:pt x="1849277" y="53227"/>
                  </a:lnTo>
                  <a:lnTo>
                    <a:pt x="1904709" y="63732"/>
                  </a:lnTo>
                  <a:lnTo>
                    <a:pt x="1957746" y="75044"/>
                  </a:lnTo>
                  <a:lnTo>
                    <a:pt x="2008264" y="87132"/>
                  </a:lnTo>
                  <a:lnTo>
                    <a:pt x="2056138" y="99961"/>
                  </a:lnTo>
                  <a:lnTo>
                    <a:pt x="2101243" y="113498"/>
                  </a:lnTo>
                  <a:lnTo>
                    <a:pt x="2143456" y="127710"/>
                  </a:lnTo>
                  <a:lnTo>
                    <a:pt x="2182651" y="142564"/>
                  </a:lnTo>
                  <a:lnTo>
                    <a:pt x="2218704" y="158025"/>
                  </a:lnTo>
                  <a:lnTo>
                    <a:pt x="2280886" y="190638"/>
                  </a:lnTo>
                  <a:lnTo>
                    <a:pt x="2329006" y="225282"/>
                  </a:lnTo>
                  <a:lnTo>
                    <a:pt x="2362068" y="261690"/>
                  </a:lnTo>
                  <a:lnTo>
                    <a:pt x="2379077" y="299594"/>
                  </a:lnTo>
                  <a:lnTo>
                    <a:pt x="2381250" y="319024"/>
                  </a:lnTo>
                  <a:lnTo>
                    <a:pt x="2379077" y="338467"/>
                  </a:lnTo>
                  <a:lnTo>
                    <a:pt x="2362068" y="376395"/>
                  </a:lnTo>
                  <a:lnTo>
                    <a:pt x="2329006" y="412823"/>
                  </a:lnTo>
                  <a:lnTo>
                    <a:pt x="2280886" y="447484"/>
                  </a:lnTo>
                  <a:lnTo>
                    <a:pt x="2218704" y="480111"/>
                  </a:lnTo>
                  <a:lnTo>
                    <a:pt x="2182651" y="495579"/>
                  </a:lnTo>
                  <a:lnTo>
                    <a:pt x="2143456" y="510437"/>
                  </a:lnTo>
                  <a:lnTo>
                    <a:pt x="2101243" y="524654"/>
                  </a:lnTo>
                  <a:lnTo>
                    <a:pt x="2056138" y="538195"/>
                  </a:lnTo>
                  <a:lnTo>
                    <a:pt x="2008264" y="551028"/>
                  </a:lnTo>
                  <a:lnTo>
                    <a:pt x="1957746" y="563119"/>
                  </a:lnTo>
                  <a:lnTo>
                    <a:pt x="1904709" y="574434"/>
                  </a:lnTo>
                  <a:lnTo>
                    <a:pt x="1849277" y="584940"/>
                  </a:lnTo>
                  <a:lnTo>
                    <a:pt x="1791574" y="594604"/>
                  </a:lnTo>
                  <a:lnTo>
                    <a:pt x="1731726" y="603393"/>
                  </a:lnTo>
                  <a:lnTo>
                    <a:pt x="1669856" y="611272"/>
                  </a:lnTo>
                  <a:lnTo>
                    <a:pt x="1606089" y="618209"/>
                  </a:lnTo>
                  <a:lnTo>
                    <a:pt x="1540550" y="624171"/>
                  </a:lnTo>
                  <a:lnTo>
                    <a:pt x="1473363" y="629123"/>
                  </a:lnTo>
                  <a:lnTo>
                    <a:pt x="1404652" y="633033"/>
                  </a:lnTo>
                  <a:lnTo>
                    <a:pt x="1334542" y="635867"/>
                  </a:lnTo>
                  <a:lnTo>
                    <a:pt x="1263158" y="637592"/>
                  </a:lnTo>
                  <a:lnTo>
                    <a:pt x="1190625" y="638175"/>
                  </a:lnTo>
                  <a:lnTo>
                    <a:pt x="1118091" y="637592"/>
                  </a:lnTo>
                  <a:lnTo>
                    <a:pt x="1046707" y="635867"/>
                  </a:lnTo>
                  <a:lnTo>
                    <a:pt x="976597" y="633033"/>
                  </a:lnTo>
                  <a:lnTo>
                    <a:pt x="907886" y="629123"/>
                  </a:lnTo>
                  <a:lnTo>
                    <a:pt x="840699" y="624171"/>
                  </a:lnTo>
                  <a:lnTo>
                    <a:pt x="775160" y="618209"/>
                  </a:lnTo>
                  <a:lnTo>
                    <a:pt x="711393" y="611272"/>
                  </a:lnTo>
                  <a:lnTo>
                    <a:pt x="649523" y="603393"/>
                  </a:lnTo>
                  <a:lnTo>
                    <a:pt x="589675" y="594604"/>
                  </a:lnTo>
                  <a:lnTo>
                    <a:pt x="531972" y="584940"/>
                  </a:lnTo>
                  <a:lnTo>
                    <a:pt x="476540" y="574434"/>
                  </a:lnTo>
                  <a:lnTo>
                    <a:pt x="423503" y="563119"/>
                  </a:lnTo>
                  <a:lnTo>
                    <a:pt x="372985" y="551028"/>
                  </a:lnTo>
                  <a:lnTo>
                    <a:pt x="325111" y="538195"/>
                  </a:lnTo>
                  <a:lnTo>
                    <a:pt x="280006" y="524654"/>
                  </a:lnTo>
                  <a:lnTo>
                    <a:pt x="237793" y="510437"/>
                  </a:lnTo>
                  <a:lnTo>
                    <a:pt x="198598" y="495579"/>
                  </a:lnTo>
                  <a:lnTo>
                    <a:pt x="162545" y="480111"/>
                  </a:lnTo>
                  <a:lnTo>
                    <a:pt x="100363" y="447484"/>
                  </a:lnTo>
                  <a:lnTo>
                    <a:pt x="52243" y="412823"/>
                  </a:lnTo>
                  <a:lnTo>
                    <a:pt x="19181" y="376395"/>
                  </a:lnTo>
                  <a:lnTo>
                    <a:pt x="2172" y="338467"/>
                  </a:lnTo>
                  <a:lnTo>
                    <a:pt x="0" y="319024"/>
                  </a:lnTo>
                  <a:close/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79400" y="1060068"/>
            <a:ext cx="343535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dirty="0">
                <a:latin typeface="Calibri"/>
                <a:cs typeface="Calibri"/>
              </a:rPr>
              <a:t>4.</a:t>
            </a:r>
            <a:r>
              <a:rPr b="0" spc="-114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Motta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søknader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36917" y="2261488"/>
            <a:ext cx="4373245" cy="33451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41300" indent="-229235">
              <a:lnSpc>
                <a:spcPts val="2950"/>
              </a:lnSpc>
              <a:spcBef>
                <a:spcPts val="130"/>
              </a:spcBef>
              <a:buFont typeface="Arial"/>
              <a:buChar char="•"/>
              <a:tabLst>
                <a:tab pos="241935" algn="l"/>
              </a:tabLst>
            </a:pP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Mottatte</a:t>
            </a:r>
            <a:r>
              <a:rPr sz="2600" spc="-20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søknader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finner</a:t>
            </a:r>
            <a:endParaRPr sz="2600">
              <a:latin typeface="Calibri"/>
              <a:cs typeface="Calibri"/>
            </a:endParaRPr>
          </a:p>
          <a:p>
            <a:pPr marL="241300" marR="5080">
              <a:lnSpc>
                <a:spcPts val="2850"/>
              </a:lnSpc>
              <a:spcBef>
                <a:spcPts val="150"/>
              </a:spcBef>
            </a:pP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du</a:t>
            </a:r>
            <a:r>
              <a:rPr sz="26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der</a:t>
            </a:r>
            <a:r>
              <a:rPr sz="26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hvor</a:t>
            </a:r>
            <a:r>
              <a:rPr sz="26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stillingsannonsene ligger.</a:t>
            </a:r>
            <a:endParaRPr sz="2600">
              <a:latin typeface="Calibri"/>
              <a:cs typeface="Calibri"/>
            </a:endParaRPr>
          </a:p>
          <a:p>
            <a:pPr marL="241300" marR="196850" indent="-229235">
              <a:lnSpc>
                <a:spcPct val="90000"/>
              </a:lnSpc>
              <a:spcBef>
                <a:spcPts val="450"/>
              </a:spcBef>
              <a:buFont typeface="Arial"/>
              <a:buChar char="•"/>
              <a:tabLst>
                <a:tab pos="241935" algn="l"/>
              </a:tabLst>
            </a:pP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Når</a:t>
            </a:r>
            <a:r>
              <a:rPr sz="26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du</a:t>
            </a:r>
            <a:r>
              <a:rPr sz="2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klikker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på</a:t>
            </a:r>
            <a:r>
              <a:rPr sz="2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«mottatte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søknader»,</a:t>
            </a:r>
            <a:r>
              <a:rPr sz="26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ser</a:t>
            </a:r>
            <a:r>
              <a:rPr sz="26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du</a:t>
            </a:r>
            <a:r>
              <a:rPr sz="26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hvilke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kvalifikasjoner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jobbsøker</a:t>
            </a:r>
            <a:r>
              <a:rPr sz="2600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har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huket</a:t>
            </a:r>
            <a:r>
              <a:rPr sz="2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av</a:t>
            </a:r>
            <a:r>
              <a:rPr sz="2600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og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deres</a:t>
            </a:r>
            <a:r>
              <a:rPr sz="26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beskrivelse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6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hvorfor de</a:t>
            </a:r>
            <a:r>
              <a:rPr sz="26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mener</a:t>
            </a:r>
            <a:r>
              <a:rPr sz="26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26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er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aktuelle</a:t>
            </a:r>
            <a:r>
              <a:rPr sz="2600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6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jobben.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41F3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5850" y="5934075"/>
            <a:ext cx="2247900" cy="4667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534650" y="5934075"/>
            <a:ext cx="742950" cy="457200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847725" y="1476375"/>
            <a:ext cx="10925175" cy="4210050"/>
            <a:chOff x="847725" y="1476375"/>
            <a:chExt cx="10925175" cy="4210050"/>
          </a:xfrm>
        </p:grpSpPr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24600" y="1504950"/>
              <a:ext cx="5448300" cy="418134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7725" y="1476375"/>
              <a:ext cx="5038725" cy="3609975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147762" y="2748025"/>
              <a:ext cx="1304925" cy="542925"/>
            </a:xfrm>
            <a:custGeom>
              <a:avLst/>
              <a:gdLst/>
              <a:ahLst/>
              <a:cxnLst/>
              <a:rect l="l" t="t" r="r" b="b"/>
              <a:pathLst>
                <a:path w="1304925" h="542925">
                  <a:moveTo>
                    <a:pt x="1304925" y="0"/>
                  </a:moveTo>
                  <a:lnTo>
                    <a:pt x="0" y="0"/>
                  </a:lnTo>
                  <a:lnTo>
                    <a:pt x="0" y="542925"/>
                  </a:lnTo>
                  <a:lnTo>
                    <a:pt x="1304925" y="542925"/>
                  </a:lnTo>
                  <a:lnTo>
                    <a:pt x="1304925" y="0"/>
                  </a:lnTo>
                  <a:close/>
                </a:path>
              </a:pathLst>
            </a:custGeom>
            <a:solidFill>
              <a:srgbClr val="FAE4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47762" y="2748025"/>
              <a:ext cx="1304925" cy="542925"/>
            </a:xfrm>
            <a:custGeom>
              <a:avLst/>
              <a:gdLst/>
              <a:ahLst/>
              <a:cxnLst/>
              <a:rect l="l" t="t" r="r" b="b"/>
              <a:pathLst>
                <a:path w="1304925" h="542925">
                  <a:moveTo>
                    <a:pt x="0" y="542925"/>
                  </a:moveTo>
                  <a:lnTo>
                    <a:pt x="1304925" y="542925"/>
                  </a:lnTo>
                  <a:lnTo>
                    <a:pt x="1304925" y="0"/>
                  </a:lnTo>
                  <a:lnTo>
                    <a:pt x="0" y="0"/>
                  </a:lnTo>
                  <a:lnTo>
                    <a:pt x="0" y="542925"/>
                  </a:lnTo>
                  <a:close/>
                </a:path>
              </a:pathLst>
            </a:custGeom>
            <a:ln w="285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492755" y="-34544"/>
            <a:ext cx="7192645" cy="1247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753110">
              <a:lnSpc>
                <a:spcPct val="111300"/>
              </a:lnSpc>
              <a:spcBef>
                <a:spcPts val="95"/>
              </a:spcBef>
            </a:pPr>
            <a:r>
              <a:rPr dirty="0">
                <a:latin typeface="Arial"/>
                <a:cs typeface="Arial"/>
              </a:rPr>
              <a:t>Vurdering</a:t>
            </a:r>
            <a:r>
              <a:rPr spc="-7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av</a:t>
            </a:r>
            <a:r>
              <a:rPr spc="-8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søknadene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0" dirty="0">
                <a:latin typeface="Arial"/>
                <a:cs typeface="Arial"/>
              </a:rPr>
              <a:t>– </a:t>
            </a:r>
            <a:r>
              <a:rPr dirty="0">
                <a:latin typeface="Arial"/>
                <a:cs typeface="Arial"/>
              </a:rPr>
              <a:t>navn</a:t>
            </a:r>
            <a:r>
              <a:rPr spc="-9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vises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8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u</a:t>
            </a:r>
            <a:r>
              <a:rPr u="sng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tgang</a:t>
            </a:r>
            <a:r>
              <a:rPr dirty="0">
                <a:latin typeface="Arial"/>
                <a:cs typeface="Arial"/>
              </a:rPr>
              <a:t>spunktet</a:t>
            </a:r>
            <a:r>
              <a:rPr spc="95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ikke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147762" y="2748026"/>
            <a:ext cx="1304925" cy="542925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86995" marR="228600">
              <a:lnSpc>
                <a:spcPct val="102800"/>
              </a:lnSpc>
              <a:spcBef>
                <a:spcPts val="190"/>
              </a:spcBef>
            </a:pPr>
            <a:r>
              <a:rPr sz="1400" dirty="0">
                <a:latin typeface="Calibri"/>
                <a:cs typeface="Calibri"/>
              </a:rPr>
              <a:t>Default: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navn </a:t>
            </a:r>
            <a:r>
              <a:rPr sz="1400" dirty="0">
                <a:latin typeface="Calibri"/>
                <a:cs typeface="Calibri"/>
              </a:rPr>
              <a:t>vises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ikke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5353113" y="1905063"/>
            <a:ext cx="1657350" cy="1009650"/>
            <a:chOff x="5353113" y="1905063"/>
            <a:chExt cx="1657350" cy="1009650"/>
          </a:xfrm>
        </p:grpSpPr>
        <p:sp>
          <p:nvSpPr>
            <p:cNvPr id="13" name="object 13"/>
            <p:cNvSpPr/>
            <p:nvPr/>
          </p:nvSpPr>
          <p:spPr>
            <a:xfrm>
              <a:off x="5367401" y="1919351"/>
              <a:ext cx="1628775" cy="981075"/>
            </a:xfrm>
            <a:custGeom>
              <a:avLst/>
              <a:gdLst/>
              <a:ahLst/>
              <a:cxnLst/>
              <a:rect l="l" t="t" r="r" b="b"/>
              <a:pathLst>
                <a:path w="1628775" h="981075">
                  <a:moveTo>
                    <a:pt x="1628775" y="0"/>
                  </a:moveTo>
                  <a:lnTo>
                    <a:pt x="0" y="0"/>
                  </a:lnTo>
                  <a:lnTo>
                    <a:pt x="0" y="981075"/>
                  </a:lnTo>
                  <a:lnTo>
                    <a:pt x="1628775" y="981075"/>
                  </a:lnTo>
                  <a:lnTo>
                    <a:pt x="1628775" y="0"/>
                  </a:lnTo>
                  <a:close/>
                </a:path>
              </a:pathLst>
            </a:custGeom>
            <a:solidFill>
              <a:srgbClr val="FAE4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67401" y="1919351"/>
              <a:ext cx="1628775" cy="981075"/>
            </a:xfrm>
            <a:custGeom>
              <a:avLst/>
              <a:gdLst/>
              <a:ahLst/>
              <a:cxnLst/>
              <a:rect l="l" t="t" r="r" b="b"/>
              <a:pathLst>
                <a:path w="1628775" h="981075">
                  <a:moveTo>
                    <a:pt x="0" y="981075"/>
                  </a:moveTo>
                  <a:lnTo>
                    <a:pt x="1628775" y="981075"/>
                  </a:lnTo>
                  <a:lnTo>
                    <a:pt x="1628775" y="0"/>
                  </a:lnTo>
                  <a:lnTo>
                    <a:pt x="0" y="0"/>
                  </a:lnTo>
                  <a:lnTo>
                    <a:pt x="0" y="981075"/>
                  </a:lnTo>
                  <a:close/>
                </a:path>
              </a:pathLst>
            </a:custGeom>
            <a:ln w="285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5449570" y="1929447"/>
            <a:ext cx="1287145" cy="891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05"/>
              </a:spcBef>
            </a:pPr>
            <a:r>
              <a:rPr sz="1400" dirty="0">
                <a:latin typeface="Calibri"/>
                <a:cs typeface="Calibri"/>
              </a:rPr>
              <a:t>Du</a:t>
            </a:r>
            <a:r>
              <a:rPr sz="1400" spc="-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kan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velge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å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se </a:t>
            </a:r>
            <a:r>
              <a:rPr sz="1400" dirty="0">
                <a:latin typeface="Calibri"/>
                <a:cs typeface="Calibri"/>
              </a:rPr>
              <a:t>navnet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til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som </a:t>
            </a:r>
            <a:r>
              <a:rPr sz="1400" dirty="0">
                <a:latin typeface="Calibri"/>
                <a:cs typeface="Calibri"/>
              </a:rPr>
              <a:t>har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valgt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å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oppgi </a:t>
            </a:r>
            <a:r>
              <a:rPr sz="1400" spc="-20" dirty="0">
                <a:latin typeface="Calibri"/>
                <a:cs typeface="Calibri"/>
              </a:rPr>
              <a:t>navn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452751" y="3011423"/>
            <a:ext cx="143510" cy="272415"/>
          </a:xfrm>
          <a:custGeom>
            <a:avLst/>
            <a:gdLst/>
            <a:ahLst/>
            <a:cxnLst/>
            <a:rect l="l" t="t" r="r" b="b"/>
            <a:pathLst>
              <a:path w="143510" h="272414">
                <a:moveTo>
                  <a:pt x="102235" y="195961"/>
                </a:moveTo>
                <a:lnTo>
                  <a:pt x="67310" y="195961"/>
                </a:lnTo>
                <a:lnTo>
                  <a:pt x="105410" y="272161"/>
                </a:lnTo>
                <a:lnTo>
                  <a:pt x="137160" y="208661"/>
                </a:lnTo>
                <a:lnTo>
                  <a:pt x="102235" y="208661"/>
                </a:lnTo>
                <a:lnTo>
                  <a:pt x="102235" y="195961"/>
                </a:lnTo>
                <a:close/>
              </a:path>
              <a:path w="143510" h="272414">
                <a:moveTo>
                  <a:pt x="102235" y="3175"/>
                </a:moveTo>
                <a:lnTo>
                  <a:pt x="102235" y="208661"/>
                </a:lnTo>
                <a:lnTo>
                  <a:pt x="108585" y="208661"/>
                </a:lnTo>
                <a:lnTo>
                  <a:pt x="108585" y="6350"/>
                </a:lnTo>
                <a:lnTo>
                  <a:pt x="105410" y="6350"/>
                </a:lnTo>
                <a:lnTo>
                  <a:pt x="102235" y="3175"/>
                </a:lnTo>
                <a:close/>
              </a:path>
              <a:path w="143510" h="272414">
                <a:moveTo>
                  <a:pt x="143510" y="195961"/>
                </a:moveTo>
                <a:lnTo>
                  <a:pt x="108585" y="195961"/>
                </a:lnTo>
                <a:lnTo>
                  <a:pt x="108585" y="208661"/>
                </a:lnTo>
                <a:lnTo>
                  <a:pt x="137160" y="208661"/>
                </a:lnTo>
                <a:lnTo>
                  <a:pt x="143510" y="195961"/>
                </a:lnTo>
                <a:close/>
              </a:path>
              <a:path w="143510" h="272414">
                <a:moveTo>
                  <a:pt x="108585" y="0"/>
                </a:moveTo>
                <a:lnTo>
                  <a:pt x="0" y="0"/>
                </a:lnTo>
                <a:lnTo>
                  <a:pt x="0" y="6350"/>
                </a:lnTo>
                <a:lnTo>
                  <a:pt x="102235" y="6350"/>
                </a:lnTo>
                <a:lnTo>
                  <a:pt x="102235" y="3175"/>
                </a:lnTo>
                <a:lnTo>
                  <a:pt x="108585" y="3175"/>
                </a:lnTo>
                <a:lnTo>
                  <a:pt x="108585" y="0"/>
                </a:lnTo>
                <a:close/>
              </a:path>
              <a:path w="143510" h="272414">
                <a:moveTo>
                  <a:pt x="108585" y="3175"/>
                </a:moveTo>
                <a:lnTo>
                  <a:pt x="102235" y="3175"/>
                </a:lnTo>
                <a:lnTo>
                  <a:pt x="105410" y="6350"/>
                </a:lnTo>
                <a:lnTo>
                  <a:pt x="108585" y="6350"/>
                </a:lnTo>
                <a:lnTo>
                  <a:pt x="108585" y="3175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329301" y="2747898"/>
            <a:ext cx="294640" cy="403860"/>
          </a:xfrm>
          <a:custGeom>
            <a:avLst/>
            <a:gdLst/>
            <a:ahLst/>
            <a:cxnLst/>
            <a:rect l="l" t="t" r="r" b="b"/>
            <a:pathLst>
              <a:path w="294639" h="403860">
                <a:moveTo>
                  <a:pt x="34925" y="327278"/>
                </a:moveTo>
                <a:lnTo>
                  <a:pt x="0" y="327278"/>
                </a:lnTo>
                <a:lnTo>
                  <a:pt x="38100" y="403478"/>
                </a:lnTo>
                <a:lnTo>
                  <a:pt x="69850" y="339978"/>
                </a:lnTo>
                <a:lnTo>
                  <a:pt x="34925" y="339978"/>
                </a:lnTo>
                <a:lnTo>
                  <a:pt x="34925" y="327278"/>
                </a:lnTo>
                <a:close/>
              </a:path>
              <a:path w="294639" h="403860">
                <a:moveTo>
                  <a:pt x="288289" y="198627"/>
                </a:moveTo>
                <a:lnTo>
                  <a:pt x="34925" y="198627"/>
                </a:lnTo>
                <a:lnTo>
                  <a:pt x="34925" y="339978"/>
                </a:lnTo>
                <a:lnTo>
                  <a:pt x="41275" y="339978"/>
                </a:lnTo>
                <a:lnTo>
                  <a:pt x="41275" y="204977"/>
                </a:lnTo>
                <a:lnTo>
                  <a:pt x="38100" y="204977"/>
                </a:lnTo>
                <a:lnTo>
                  <a:pt x="41275" y="201802"/>
                </a:lnTo>
                <a:lnTo>
                  <a:pt x="288289" y="201802"/>
                </a:lnTo>
                <a:lnTo>
                  <a:pt x="288289" y="198627"/>
                </a:lnTo>
                <a:close/>
              </a:path>
              <a:path w="294639" h="403860">
                <a:moveTo>
                  <a:pt x="76200" y="327278"/>
                </a:moveTo>
                <a:lnTo>
                  <a:pt x="41275" y="327278"/>
                </a:lnTo>
                <a:lnTo>
                  <a:pt x="41275" y="339978"/>
                </a:lnTo>
                <a:lnTo>
                  <a:pt x="69850" y="339978"/>
                </a:lnTo>
                <a:lnTo>
                  <a:pt x="76200" y="327278"/>
                </a:lnTo>
                <a:close/>
              </a:path>
              <a:path w="294639" h="403860">
                <a:moveTo>
                  <a:pt x="41275" y="201802"/>
                </a:moveTo>
                <a:lnTo>
                  <a:pt x="38100" y="204977"/>
                </a:lnTo>
                <a:lnTo>
                  <a:pt x="41275" y="204977"/>
                </a:lnTo>
                <a:lnTo>
                  <a:pt x="41275" y="201802"/>
                </a:lnTo>
                <a:close/>
              </a:path>
              <a:path w="294639" h="403860">
                <a:moveTo>
                  <a:pt x="294639" y="198627"/>
                </a:moveTo>
                <a:lnTo>
                  <a:pt x="291464" y="198627"/>
                </a:lnTo>
                <a:lnTo>
                  <a:pt x="288289" y="201802"/>
                </a:lnTo>
                <a:lnTo>
                  <a:pt x="41275" y="201802"/>
                </a:lnTo>
                <a:lnTo>
                  <a:pt x="41275" y="204977"/>
                </a:lnTo>
                <a:lnTo>
                  <a:pt x="294639" y="204977"/>
                </a:lnTo>
                <a:lnTo>
                  <a:pt x="294639" y="198627"/>
                </a:lnTo>
                <a:close/>
              </a:path>
              <a:path w="294639" h="403860">
                <a:moveTo>
                  <a:pt x="294639" y="0"/>
                </a:moveTo>
                <a:lnTo>
                  <a:pt x="288289" y="0"/>
                </a:lnTo>
                <a:lnTo>
                  <a:pt x="288289" y="201802"/>
                </a:lnTo>
                <a:lnTo>
                  <a:pt x="291464" y="198627"/>
                </a:lnTo>
                <a:lnTo>
                  <a:pt x="294639" y="198627"/>
                </a:lnTo>
                <a:lnTo>
                  <a:pt x="294639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838953" y="2686050"/>
            <a:ext cx="7200900" cy="3190875"/>
            <a:chOff x="4838953" y="2686050"/>
            <a:chExt cx="7200900" cy="3190875"/>
          </a:xfrm>
        </p:grpSpPr>
        <p:sp>
          <p:nvSpPr>
            <p:cNvPr id="3" name="object 3"/>
            <p:cNvSpPr/>
            <p:nvPr/>
          </p:nvSpPr>
          <p:spPr>
            <a:xfrm>
              <a:off x="10763250" y="3152775"/>
              <a:ext cx="1152525" cy="552450"/>
            </a:xfrm>
            <a:custGeom>
              <a:avLst/>
              <a:gdLst/>
              <a:ahLst/>
              <a:cxnLst/>
              <a:rect l="l" t="t" r="r" b="b"/>
              <a:pathLst>
                <a:path w="1152525" h="552450">
                  <a:moveTo>
                    <a:pt x="0" y="276225"/>
                  </a:moveTo>
                  <a:lnTo>
                    <a:pt x="13294" y="216976"/>
                  </a:lnTo>
                  <a:lnTo>
                    <a:pt x="51301" y="162152"/>
                  </a:lnTo>
                  <a:lnTo>
                    <a:pt x="111207" y="113102"/>
                  </a:lnTo>
                  <a:lnTo>
                    <a:pt x="148492" y="91163"/>
                  </a:lnTo>
                  <a:lnTo>
                    <a:pt x="190197" y="71174"/>
                  </a:lnTo>
                  <a:lnTo>
                    <a:pt x="235970" y="53303"/>
                  </a:lnTo>
                  <a:lnTo>
                    <a:pt x="285458" y="37718"/>
                  </a:lnTo>
                  <a:lnTo>
                    <a:pt x="338310" y="24589"/>
                  </a:lnTo>
                  <a:lnTo>
                    <a:pt x="394175" y="14084"/>
                  </a:lnTo>
                  <a:lnTo>
                    <a:pt x="452700" y="6372"/>
                  </a:lnTo>
                  <a:lnTo>
                    <a:pt x="513534" y="1621"/>
                  </a:lnTo>
                  <a:lnTo>
                    <a:pt x="576326" y="0"/>
                  </a:lnTo>
                  <a:lnTo>
                    <a:pt x="639093" y="1621"/>
                  </a:lnTo>
                  <a:lnTo>
                    <a:pt x="699906" y="6372"/>
                  </a:lnTo>
                  <a:lnTo>
                    <a:pt x="758414" y="14084"/>
                  </a:lnTo>
                  <a:lnTo>
                    <a:pt x="814264" y="24589"/>
                  </a:lnTo>
                  <a:lnTo>
                    <a:pt x="867104" y="37719"/>
                  </a:lnTo>
                  <a:lnTo>
                    <a:pt x="916582" y="53303"/>
                  </a:lnTo>
                  <a:lnTo>
                    <a:pt x="962346" y="71174"/>
                  </a:lnTo>
                  <a:lnTo>
                    <a:pt x="1004045" y="91163"/>
                  </a:lnTo>
                  <a:lnTo>
                    <a:pt x="1041325" y="113102"/>
                  </a:lnTo>
                  <a:lnTo>
                    <a:pt x="1073836" y="136821"/>
                  </a:lnTo>
                  <a:lnTo>
                    <a:pt x="1123141" y="188927"/>
                  </a:lnTo>
                  <a:lnTo>
                    <a:pt x="1149142" y="246132"/>
                  </a:lnTo>
                  <a:lnTo>
                    <a:pt x="1152525" y="276225"/>
                  </a:lnTo>
                  <a:lnTo>
                    <a:pt x="1149142" y="306317"/>
                  </a:lnTo>
                  <a:lnTo>
                    <a:pt x="1123141" y="363522"/>
                  </a:lnTo>
                  <a:lnTo>
                    <a:pt x="1073836" y="415628"/>
                  </a:lnTo>
                  <a:lnTo>
                    <a:pt x="1041325" y="439347"/>
                  </a:lnTo>
                  <a:lnTo>
                    <a:pt x="1004045" y="461286"/>
                  </a:lnTo>
                  <a:lnTo>
                    <a:pt x="962346" y="481275"/>
                  </a:lnTo>
                  <a:lnTo>
                    <a:pt x="916582" y="499146"/>
                  </a:lnTo>
                  <a:lnTo>
                    <a:pt x="867104" y="514731"/>
                  </a:lnTo>
                  <a:lnTo>
                    <a:pt x="814264" y="527860"/>
                  </a:lnTo>
                  <a:lnTo>
                    <a:pt x="758414" y="538365"/>
                  </a:lnTo>
                  <a:lnTo>
                    <a:pt x="699906" y="546077"/>
                  </a:lnTo>
                  <a:lnTo>
                    <a:pt x="639093" y="550828"/>
                  </a:lnTo>
                  <a:lnTo>
                    <a:pt x="576326" y="552450"/>
                  </a:lnTo>
                  <a:lnTo>
                    <a:pt x="513534" y="550828"/>
                  </a:lnTo>
                  <a:lnTo>
                    <a:pt x="452700" y="546077"/>
                  </a:lnTo>
                  <a:lnTo>
                    <a:pt x="394175" y="538365"/>
                  </a:lnTo>
                  <a:lnTo>
                    <a:pt x="338310" y="527860"/>
                  </a:lnTo>
                  <a:lnTo>
                    <a:pt x="285458" y="514731"/>
                  </a:lnTo>
                  <a:lnTo>
                    <a:pt x="235970" y="499146"/>
                  </a:lnTo>
                  <a:lnTo>
                    <a:pt x="190197" y="481275"/>
                  </a:lnTo>
                  <a:lnTo>
                    <a:pt x="148492" y="461286"/>
                  </a:lnTo>
                  <a:lnTo>
                    <a:pt x="111207" y="439347"/>
                  </a:lnTo>
                  <a:lnTo>
                    <a:pt x="78692" y="415628"/>
                  </a:lnTo>
                  <a:lnTo>
                    <a:pt x="29384" y="363522"/>
                  </a:lnTo>
                  <a:lnTo>
                    <a:pt x="3382" y="306317"/>
                  </a:lnTo>
                  <a:lnTo>
                    <a:pt x="0" y="276225"/>
                  </a:lnTo>
                  <a:close/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38953" y="2686050"/>
              <a:ext cx="7200646" cy="319087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2509520" marR="5080" indent="-1687195">
              <a:lnSpc>
                <a:spcPts val="3829"/>
              </a:lnSpc>
              <a:spcBef>
                <a:spcPts val="640"/>
              </a:spcBef>
            </a:pPr>
            <a:r>
              <a:rPr dirty="0">
                <a:latin typeface="Arial"/>
                <a:cs typeface="Arial"/>
              </a:rPr>
              <a:t>Vurdering</a:t>
            </a:r>
            <a:r>
              <a:rPr spc="-114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og</a:t>
            </a:r>
            <a:r>
              <a:rPr spc="-114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tilbakemelding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25" dirty="0">
                <a:latin typeface="Arial"/>
                <a:cs typeface="Arial"/>
              </a:rPr>
              <a:t>til </a:t>
            </a:r>
            <a:r>
              <a:rPr u="sng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aktuelle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søkere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52425" y="1876425"/>
            <a:ext cx="4305300" cy="514350"/>
          </a:xfrm>
          <a:prstGeom prst="rect">
            <a:avLst/>
          </a:prstGeom>
          <a:solidFill>
            <a:srgbClr val="FAE4D5"/>
          </a:solidFill>
        </p:spPr>
        <p:txBody>
          <a:bodyPr vert="horz" wrap="square" lIns="0" tIns="34925" rIns="0" bIns="0" rtlCol="0">
            <a:spAutoFit/>
          </a:bodyPr>
          <a:lstStyle/>
          <a:p>
            <a:pPr marL="93980" marR="351155">
              <a:lnSpc>
                <a:spcPts val="1650"/>
              </a:lnSpc>
              <a:spcBef>
                <a:spcPts val="275"/>
              </a:spcBef>
            </a:pPr>
            <a:r>
              <a:rPr sz="1500" dirty="0">
                <a:latin typeface="Calibri"/>
                <a:cs typeface="Calibri"/>
              </a:rPr>
              <a:t>Du</a:t>
            </a:r>
            <a:r>
              <a:rPr sz="1500" spc="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bekrefter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at</a:t>
            </a:r>
            <a:r>
              <a:rPr sz="1500" spc="-7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søker</a:t>
            </a:r>
            <a:r>
              <a:rPr sz="1500" spc="6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er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aktuell</a:t>
            </a:r>
            <a:r>
              <a:rPr sz="1500" spc="-6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og</a:t>
            </a:r>
            <a:r>
              <a:rPr sz="1500" spc="-5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får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tilgang</a:t>
            </a:r>
            <a:r>
              <a:rPr sz="1500" spc="-1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til</a:t>
            </a:r>
            <a:r>
              <a:rPr sz="1500" spc="-60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e- </a:t>
            </a:r>
            <a:r>
              <a:rPr sz="1500" dirty="0">
                <a:latin typeface="Calibri"/>
                <a:cs typeface="Calibri"/>
              </a:rPr>
              <a:t>post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og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telefonnummer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38150" y="2609848"/>
            <a:ext cx="4133850" cy="4133850"/>
            <a:chOff x="438150" y="2609848"/>
            <a:chExt cx="4133850" cy="4133850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8150" y="2609848"/>
              <a:ext cx="4133850" cy="4133850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771525" y="5867399"/>
              <a:ext cx="3019425" cy="638175"/>
            </a:xfrm>
            <a:custGeom>
              <a:avLst/>
              <a:gdLst/>
              <a:ahLst/>
              <a:cxnLst/>
              <a:rect l="l" t="t" r="r" b="b"/>
              <a:pathLst>
                <a:path w="3019425" h="638175">
                  <a:moveTo>
                    <a:pt x="0" y="319087"/>
                  </a:moveTo>
                  <a:lnTo>
                    <a:pt x="16368" y="271935"/>
                  </a:lnTo>
                  <a:lnTo>
                    <a:pt x="44747" y="241663"/>
                  </a:lnTo>
                  <a:lnTo>
                    <a:pt x="86293" y="212492"/>
                  </a:lnTo>
                  <a:lnTo>
                    <a:pt x="140313" y="184569"/>
                  </a:lnTo>
                  <a:lnTo>
                    <a:pt x="206116" y="158038"/>
                  </a:lnTo>
                  <a:lnTo>
                    <a:pt x="243220" y="145341"/>
                  </a:lnTo>
                  <a:lnTo>
                    <a:pt x="283010" y="133048"/>
                  </a:lnTo>
                  <a:lnTo>
                    <a:pt x="325400" y="121175"/>
                  </a:lnTo>
                  <a:lnTo>
                    <a:pt x="370303" y="109743"/>
                  </a:lnTo>
                  <a:lnTo>
                    <a:pt x="417634" y="98769"/>
                  </a:lnTo>
                  <a:lnTo>
                    <a:pt x="467304" y="88270"/>
                  </a:lnTo>
                  <a:lnTo>
                    <a:pt x="519229" y="78267"/>
                  </a:lnTo>
                  <a:lnTo>
                    <a:pt x="573321" y="68776"/>
                  </a:lnTo>
                  <a:lnTo>
                    <a:pt x="629494" y="59817"/>
                  </a:lnTo>
                  <a:lnTo>
                    <a:pt x="687662" y="51407"/>
                  </a:lnTo>
                  <a:lnTo>
                    <a:pt x="747738" y="43565"/>
                  </a:lnTo>
                  <a:lnTo>
                    <a:pt x="809635" y="36309"/>
                  </a:lnTo>
                  <a:lnTo>
                    <a:pt x="873268" y="29657"/>
                  </a:lnTo>
                  <a:lnTo>
                    <a:pt x="938549" y="23627"/>
                  </a:lnTo>
                  <a:lnTo>
                    <a:pt x="1005393" y="18239"/>
                  </a:lnTo>
                  <a:lnTo>
                    <a:pt x="1073712" y="13510"/>
                  </a:lnTo>
                  <a:lnTo>
                    <a:pt x="1143420" y="9458"/>
                  </a:lnTo>
                  <a:lnTo>
                    <a:pt x="1214432" y="6101"/>
                  </a:lnTo>
                  <a:lnTo>
                    <a:pt x="1286659" y="3459"/>
                  </a:lnTo>
                  <a:lnTo>
                    <a:pt x="1360017" y="1549"/>
                  </a:lnTo>
                  <a:lnTo>
                    <a:pt x="1434418" y="390"/>
                  </a:lnTo>
                  <a:lnTo>
                    <a:pt x="1509776" y="0"/>
                  </a:lnTo>
                  <a:lnTo>
                    <a:pt x="1585122" y="390"/>
                  </a:lnTo>
                  <a:lnTo>
                    <a:pt x="1659512" y="1549"/>
                  </a:lnTo>
                  <a:lnTo>
                    <a:pt x="1732860" y="3459"/>
                  </a:lnTo>
                  <a:lnTo>
                    <a:pt x="1805079" y="6101"/>
                  </a:lnTo>
                  <a:lnTo>
                    <a:pt x="1876081" y="9458"/>
                  </a:lnTo>
                  <a:lnTo>
                    <a:pt x="1945782" y="13510"/>
                  </a:lnTo>
                  <a:lnTo>
                    <a:pt x="2014093" y="18239"/>
                  </a:lnTo>
                  <a:lnTo>
                    <a:pt x="2080930" y="23627"/>
                  </a:lnTo>
                  <a:lnTo>
                    <a:pt x="2146205" y="29657"/>
                  </a:lnTo>
                  <a:lnTo>
                    <a:pt x="2209832" y="36309"/>
                  </a:lnTo>
                  <a:lnTo>
                    <a:pt x="2271724" y="43565"/>
                  </a:lnTo>
                  <a:lnTo>
                    <a:pt x="2331795" y="51407"/>
                  </a:lnTo>
                  <a:lnTo>
                    <a:pt x="2389958" y="59817"/>
                  </a:lnTo>
                  <a:lnTo>
                    <a:pt x="2446127" y="68776"/>
                  </a:lnTo>
                  <a:lnTo>
                    <a:pt x="2500216" y="78267"/>
                  </a:lnTo>
                  <a:lnTo>
                    <a:pt x="2552137" y="88270"/>
                  </a:lnTo>
                  <a:lnTo>
                    <a:pt x="2601805" y="98769"/>
                  </a:lnTo>
                  <a:lnTo>
                    <a:pt x="2649133" y="109743"/>
                  </a:lnTo>
                  <a:lnTo>
                    <a:pt x="2694034" y="121175"/>
                  </a:lnTo>
                  <a:lnTo>
                    <a:pt x="2736422" y="133048"/>
                  </a:lnTo>
                  <a:lnTo>
                    <a:pt x="2776210" y="145341"/>
                  </a:lnTo>
                  <a:lnTo>
                    <a:pt x="2813313" y="158038"/>
                  </a:lnTo>
                  <a:lnTo>
                    <a:pt x="2879114" y="184569"/>
                  </a:lnTo>
                  <a:lnTo>
                    <a:pt x="2933132" y="212492"/>
                  </a:lnTo>
                  <a:lnTo>
                    <a:pt x="2974677" y="241663"/>
                  </a:lnTo>
                  <a:lnTo>
                    <a:pt x="3003056" y="271935"/>
                  </a:lnTo>
                  <a:lnTo>
                    <a:pt x="3019425" y="319087"/>
                  </a:lnTo>
                  <a:lnTo>
                    <a:pt x="3017577" y="335013"/>
                  </a:lnTo>
                  <a:lnTo>
                    <a:pt x="2990556" y="381503"/>
                  </a:lnTo>
                  <a:lnTo>
                    <a:pt x="2955507" y="411243"/>
                  </a:lnTo>
                  <a:lnTo>
                    <a:pt x="2907639" y="439809"/>
                  </a:lnTo>
                  <a:lnTo>
                    <a:pt x="2847643" y="467054"/>
                  </a:lnTo>
                  <a:lnTo>
                    <a:pt x="2776210" y="492833"/>
                  </a:lnTo>
                  <a:lnTo>
                    <a:pt x="2736422" y="505126"/>
                  </a:lnTo>
                  <a:lnTo>
                    <a:pt x="2694034" y="516999"/>
                  </a:lnTo>
                  <a:lnTo>
                    <a:pt x="2649133" y="528431"/>
                  </a:lnTo>
                  <a:lnTo>
                    <a:pt x="2601805" y="539405"/>
                  </a:lnTo>
                  <a:lnTo>
                    <a:pt x="2552137" y="549904"/>
                  </a:lnTo>
                  <a:lnTo>
                    <a:pt x="2500216" y="559907"/>
                  </a:lnTo>
                  <a:lnTo>
                    <a:pt x="2446127" y="569398"/>
                  </a:lnTo>
                  <a:lnTo>
                    <a:pt x="2389958" y="578357"/>
                  </a:lnTo>
                  <a:lnTo>
                    <a:pt x="2331795" y="586767"/>
                  </a:lnTo>
                  <a:lnTo>
                    <a:pt x="2271724" y="594609"/>
                  </a:lnTo>
                  <a:lnTo>
                    <a:pt x="2209832" y="601865"/>
                  </a:lnTo>
                  <a:lnTo>
                    <a:pt x="2146205" y="608517"/>
                  </a:lnTo>
                  <a:lnTo>
                    <a:pt x="2080930" y="614547"/>
                  </a:lnTo>
                  <a:lnTo>
                    <a:pt x="2014093" y="619935"/>
                  </a:lnTo>
                  <a:lnTo>
                    <a:pt x="1945782" y="624664"/>
                  </a:lnTo>
                  <a:lnTo>
                    <a:pt x="1876081" y="628716"/>
                  </a:lnTo>
                  <a:lnTo>
                    <a:pt x="1805079" y="632073"/>
                  </a:lnTo>
                  <a:lnTo>
                    <a:pt x="1732860" y="634715"/>
                  </a:lnTo>
                  <a:lnTo>
                    <a:pt x="1659512" y="636625"/>
                  </a:lnTo>
                  <a:lnTo>
                    <a:pt x="1585122" y="637784"/>
                  </a:lnTo>
                  <a:lnTo>
                    <a:pt x="1509776" y="638175"/>
                  </a:lnTo>
                  <a:lnTo>
                    <a:pt x="1434418" y="637784"/>
                  </a:lnTo>
                  <a:lnTo>
                    <a:pt x="1360017" y="636625"/>
                  </a:lnTo>
                  <a:lnTo>
                    <a:pt x="1286659" y="634715"/>
                  </a:lnTo>
                  <a:lnTo>
                    <a:pt x="1214432" y="632073"/>
                  </a:lnTo>
                  <a:lnTo>
                    <a:pt x="1143420" y="628716"/>
                  </a:lnTo>
                  <a:lnTo>
                    <a:pt x="1073712" y="624664"/>
                  </a:lnTo>
                  <a:lnTo>
                    <a:pt x="1005393" y="619935"/>
                  </a:lnTo>
                  <a:lnTo>
                    <a:pt x="938549" y="614547"/>
                  </a:lnTo>
                  <a:lnTo>
                    <a:pt x="873268" y="608517"/>
                  </a:lnTo>
                  <a:lnTo>
                    <a:pt x="809635" y="601865"/>
                  </a:lnTo>
                  <a:lnTo>
                    <a:pt x="747738" y="594609"/>
                  </a:lnTo>
                  <a:lnTo>
                    <a:pt x="687662" y="586767"/>
                  </a:lnTo>
                  <a:lnTo>
                    <a:pt x="629494" y="578357"/>
                  </a:lnTo>
                  <a:lnTo>
                    <a:pt x="573321" y="569398"/>
                  </a:lnTo>
                  <a:lnTo>
                    <a:pt x="519229" y="559907"/>
                  </a:lnTo>
                  <a:lnTo>
                    <a:pt x="467304" y="549904"/>
                  </a:lnTo>
                  <a:lnTo>
                    <a:pt x="417634" y="539405"/>
                  </a:lnTo>
                  <a:lnTo>
                    <a:pt x="370303" y="528431"/>
                  </a:lnTo>
                  <a:lnTo>
                    <a:pt x="325400" y="516999"/>
                  </a:lnTo>
                  <a:lnTo>
                    <a:pt x="283010" y="505126"/>
                  </a:lnTo>
                  <a:lnTo>
                    <a:pt x="243220" y="492833"/>
                  </a:lnTo>
                  <a:lnTo>
                    <a:pt x="206116" y="480136"/>
                  </a:lnTo>
                  <a:lnTo>
                    <a:pt x="140313" y="453605"/>
                  </a:lnTo>
                  <a:lnTo>
                    <a:pt x="86293" y="425682"/>
                  </a:lnTo>
                  <a:lnTo>
                    <a:pt x="44747" y="396511"/>
                  </a:lnTo>
                  <a:lnTo>
                    <a:pt x="16368" y="366239"/>
                  </a:lnTo>
                  <a:lnTo>
                    <a:pt x="0" y="319087"/>
                  </a:lnTo>
                  <a:close/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886325" y="1857375"/>
            <a:ext cx="5219700" cy="552450"/>
          </a:xfrm>
          <a:prstGeom prst="rect">
            <a:avLst/>
          </a:prstGeom>
          <a:solidFill>
            <a:srgbClr val="FAE4D5"/>
          </a:solidFill>
        </p:spPr>
        <p:txBody>
          <a:bodyPr vert="horz" wrap="square" lIns="0" tIns="40640" rIns="0" bIns="0" rtlCol="0">
            <a:spAutoFit/>
          </a:bodyPr>
          <a:lstStyle/>
          <a:p>
            <a:pPr marL="99695" marR="297180">
              <a:lnSpc>
                <a:spcPct val="100000"/>
              </a:lnSpc>
              <a:spcBef>
                <a:spcPts val="320"/>
              </a:spcBef>
            </a:pPr>
            <a:r>
              <a:rPr sz="1500" dirty="0">
                <a:latin typeface="Calibri"/>
                <a:cs typeface="Calibri"/>
              </a:rPr>
              <a:t>Jobbsøker</a:t>
            </a:r>
            <a:r>
              <a:rPr sz="1500" spc="-9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får automatisk</a:t>
            </a:r>
            <a:r>
              <a:rPr sz="1500" spc="-9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e-post</a:t>
            </a:r>
            <a:r>
              <a:rPr sz="1500" spc="-6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når</a:t>
            </a:r>
            <a:r>
              <a:rPr sz="1500" spc="-8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du</a:t>
            </a:r>
            <a:r>
              <a:rPr sz="1500" spc="-4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bekrefter,</a:t>
            </a:r>
            <a:r>
              <a:rPr sz="1500" dirty="0">
                <a:latin typeface="Calibri"/>
                <a:cs typeface="Calibri"/>
              </a:rPr>
              <a:t> se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eksempel under: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995170" marR="5080" indent="-1983105">
              <a:lnSpc>
                <a:spcPts val="3829"/>
              </a:lnSpc>
              <a:spcBef>
                <a:spcPts val="640"/>
              </a:spcBef>
            </a:pPr>
            <a:r>
              <a:rPr dirty="0">
                <a:latin typeface="Arial"/>
                <a:cs typeface="Arial"/>
              </a:rPr>
              <a:t>Vurdering</a:t>
            </a:r>
            <a:r>
              <a:rPr spc="-9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og</a:t>
            </a:r>
            <a:r>
              <a:rPr spc="-7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tilbakemelding</a:t>
            </a:r>
            <a:r>
              <a:rPr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til</a:t>
            </a:r>
            <a:r>
              <a:rPr spc="-8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søkere </a:t>
            </a:r>
            <a:r>
              <a:rPr dirty="0">
                <a:latin typeface="Arial"/>
                <a:cs typeface="Arial"/>
              </a:rPr>
              <a:t>som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ikke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er</a:t>
            </a:r>
            <a:r>
              <a:rPr spc="-8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aktuelle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71450" y="2171700"/>
            <a:ext cx="11858625" cy="3590925"/>
            <a:chOff x="171450" y="2171700"/>
            <a:chExt cx="11858625" cy="35909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1450" y="2171700"/>
              <a:ext cx="4876800" cy="21717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09744" y="3600450"/>
              <a:ext cx="7220331" cy="216217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333500" y="2857500"/>
              <a:ext cx="1485900" cy="561975"/>
            </a:xfrm>
            <a:custGeom>
              <a:avLst/>
              <a:gdLst/>
              <a:ahLst/>
              <a:cxnLst/>
              <a:rect l="l" t="t" r="r" b="b"/>
              <a:pathLst>
                <a:path w="1485900" h="561975">
                  <a:moveTo>
                    <a:pt x="0" y="280924"/>
                  </a:moveTo>
                  <a:lnTo>
                    <a:pt x="11969" y="230449"/>
                  </a:lnTo>
                  <a:lnTo>
                    <a:pt x="46478" y="182934"/>
                  </a:lnTo>
                  <a:lnTo>
                    <a:pt x="101430" y="139173"/>
                  </a:lnTo>
                  <a:lnTo>
                    <a:pt x="135916" y="118949"/>
                  </a:lnTo>
                  <a:lnTo>
                    <a:pt x="174726" y="99962"/>
                  </a:lnTo>
                  <a:lnTo>
                    <a:pt x="217598" y="82311"/>
                  </a:lnTo>
                  <a:lnTo>
                    <a:pt x="264269" y="66097"/>
                  </a:lnTo>
                  <a:lnTo>
                    <a:pt x="314478" y="51417"/>
                  </a:lnTo>
                  <a:lnTo>
                    <a:pt x="367961" y="38372"/>
                  </a:lnTo>
                  <a:lnTo>
                    <a:pt x="424457" y="27062"/>
                  </a:lnTo>
                  <a:lnTo>
                    <a:pt x="483703" y="17584"/>
                  </a:lnTo>
                  <a:lnTo>
                    <a:pt x="545438" y="10040"/>
                  </a:lnTo>
                  <a:lnTo>
                    <a:pt x="609399" y="4528"/>
                  </a:lnTo>
                  <a:lnTo>
                    <a:pt x="675323" y="1148"/>
                  </a:lnTo>
                  <a:lnTo>
                    <a:pt x="742950" y="0"/>
                  </a:lnTo>
                  <a:lnTo>
                    <a:pt x="810576" y="1148"/>
                  </a:lnTo>
                  <a:lnTo>
                    <a:pt x="876500" y="4528"/>
                  </a:lnTo>
                  <a:lnTo>
                    <a:pt x="940461" y="10040"/>
                  </a:lnTo>
                  <a:lnTo>
                    <a:pt x="1002196" y="17584"/>
                  </a:lnTo>
                  <a:lnTo>
                    <a:pt x="1061442" y="27062"/>
                  </a:lnTo>
                  <a:lnTo>
                    <a:pt x="1117938" y="38372"/>
                  </a:lnTo>
                  <a:lnTo>
                    <a:pt x="1171421" y="51417"/>
                  </a:lnTo>
                  <a:lnTo>
                    <a:pt x="1221630" y="66097"/>
                  </a:lnTo>
                  <a:lnTo>
                    <a:pt x="1268301" y="82311"/>
                  </a:lnTo>
                  <a:lnTo>
                    <a:pt x="1311173" y="99962"/>
                  </a:lnTo>
                  <a:lnTo>
                    <a:pt x="1349983" y="118949"/>
                  </a:lnTo>
                  <a:lnTo>
                    <a:pt x="1384469" y="139173"/>
                  </a:lnTo>
                  <a:lnTo>
                    <a:pt x="1439421" y="182934"/>
                  </a:lnTo>
                  <a:lnTo>
                    <a:pt x="1473930" y="230449"/>
                  </a:lnTo>
                  <a:lnTo>
                    <a:pt x="1485900" y="280924"/>
                  </a:lnTo>
                  <a:lnTo>
                    <a:pt x="1482863" y="306501"/>
                  </a:lnTo>
                  <a:lnTo>
                    <a:pt x="1459362" y="355629"/>
                  </a:lnTo>
                  <a:lnTo>
                    <a:pt x="1414369" y="401392"/>
                  </a:lnTo>
                  <a:lnTo>
                    <a:pt x="1349983" y="442996"/>
                  </a:lnTo>
                  <a:lnTo>
                    <a:pt x="1311173" y="461990"/>
                  </a:lnTo>
                  <a:lnTo>
                    <a:pt x="1268301" y="479647"/>
                  </a:lnTo>
                  <a:lnTo>
                    <a:pt x="1221630" y="495866"/>
                  </a:lnTo>
                  <a:lnTo>
                    <a:pt x="1171421" y="510549"/>
                  </a:lnTo>
                  <a:lnTo>
                    <a:pt x="1117938" y="523597"/>
                  </a:lnTo>
                  <a:lnTo>
                    <a:pt x="1061442" y="534910"/>
                  </a:lnTo>
                  <a:lnTo>
                    <a:pt x="1002196" y="544388"/>
                  </a:lnTo>
                  <a:lnTo>
                    <a:pt x="940461" y="551933"/>
                  </a:lnTo>
                  <a:lnTo>
                    <a:pt x="876500" y="557446"/>
                  </a:lnTo>
                  <a:lnTo>
                    <a:pt x="810576" y="560826"/>
                  </a:lnTo>
                  <a:lnTo>
                    <a:pt x="742950" y="561975"/>
                  </a:lnTo>
                  <a:lnTo>
                    <a:pt x="675323" y="560826"/>
                  </a:lnTo>
                  <a:lnTo>
                    <a:pt x="609399" y="557446"/>
                  </a:lnTo>
                  <a:lnTo>
                    <a:pt x="545438" y="551933"/>
                  </a:lnTo>
                  <a:lnTo>
                    <a:pt x="483703" y="544388"/>
                  </a:lnTo>
                  <a:lnTo>
                    <a:pt x="424457" y="534910"/>
                  </a:lnTo>
                  <a:lnTo>
                    <a:pt x="367961" y="523597"/>
                  </a:lnTo>
                  <a:lnTo>
                    <a:pt x="314478" y="510549"/>
                  </a:lnTo>
                  <a:lnTo>
                    <a:pt x="264269" y="495866"/>
                  </a:lnTo>
                  <a:lnTo>
                    <a:pt x="217598" y="479647"/>
                  </a:lnTo>
                  <a:lnTo>
                    <a:pt x="174726" y="461990"/>
                  </a:lnTo>
                  <a:lnTo>
                    <a:pt x="135916" y="442996"/>
                  </a:lnTo>
                  <a:lnTo>
                    <a:pt x="101430" y="422764"/>
                  </a:lnTo>
                  <a:lnTo>
                    <a:pt x="46478" y="378981"/>
                  </a:lnTo>
                  <a:lnTo>
                    <a:pt x="11969" y="331436"/>
                  </a:lnTo>
                  <a:lnTo>
                    <a:pt x="0" y="280924"/>
                  </a:lnTo>
                  <a:close/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534025" y="2876550"/>
            <a:ext cx="4314825" cy="552450"/>
          </a:xfrm>
          <a:prstGeom prst="rect">
            <a:avLst/>
          </a:prstGeom>
          <a:solidFill>
            <a:srgbClr val="FAE4D5"/>
          </a:solidFill>
        </p:spPr>
        <p:txBody>
          <a:bodyPr vert="horz" wrap="square" lIns="0" tIns="38735" rIns="0" bIns="0" rtlCol="0">
            <a:spAutoFit/>
          </a:bodyPr>
          <a:lstStyle/>
          <a:p>
            <a:pPr marL="98425" marR="120014">
              <a:lnSpc>
                <a:spcPct val="100000"/>
              </a:lnSpc>
              <a:spcBef>
                <a:spcPts val="305"/>
              </a:spcBef>
            </a:pPr>
            <a:r>
              <a:rPr sz="1500" dirty="0">
                <a:latin typeface="Calibri"/>
                <a:cs typeface="Calibri"/>
              </a:rPr>
              <a:t>Jobbsøker</a:t>
            </a:r>
            <a:r>
              <a:rPr sz="1500" spc="-8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får</a:t>
            </a:r>
            <a:r>
              <a:rPr sz="1500" spc="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automatisk</a:t>
            </a:r>
            <a:r>
              <a:rPr sz="1500" spc="-8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beskjed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når</a:t>
            </a:r>
            <a:r>
              <a:rPr sz="1500" spc="-7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du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bekrefter</a:t>
            </a:r>
            <a:r>
              <a:rPr sz="1500" spc="20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at </a:t>
            </a:r>
            <a:r>
              <a:rPr sz="1500" dirty="0">
                <a:latin typeface="Calibri"/>
                <a:cs typeface="Calibri"/>
              </a:rPr>
              <a:t>hen</a:t>
            </a:r>
            <a:r>
              <a:rPr sz="1500" spc="-6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ikke</a:t>
            </a:r>
            <a:r>
              <a:rPr sz="1500" spc="6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er</a:t>
            </a:r>
            <a:r>
              <a:rPr sz="1500" spc="6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aktuell,</a:t>
            </a:r>
            <a:r>
              <a:rPr sz="1500" spc="-9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se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eksempel</a:t>
            </a:r>
            <a:r>
              <a:rPr sz="1500" spc="-6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under: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1450" y="1381125"/>
            <a:ext cx="3609975" cy="552450"/>
          </a:xfrm>
          <a:prstGeom prst="rect">
            <a:avLst/>
          </a:prstGeom>
          <a:solidFill>
            <a:srgbClr val="FAE4D5"/>
          </a:solidFill>
        </p:spPr>
        <p:txBody>
          <a:bodyPr vert="horz" wrap="square" lIns="0" tIns="33019" rIns="0" bIns="0" rtlCol="0">
            <a:spAutoFit/>
          </a:bodyPr>
          <a:lstStyle/>
          <a:p>
            <a:pPr marL="92075" marR="174625">
              <a:lnSpc>
                <a:spcPts val="1650"/>
              </a:lnSpc>
              <a:spcBef>
                <a:spcPts val="259"/>
              </a:spcBef>
            </a:pPr>
            <a:r>
              <a:rPr sz="1500" dirty="0">
                <a:latin typeface="Calibri"/>
                <a:cs typeface="Calibri"/>
              </a:rPr>
              <a:t>Du trykker</a:t>
            </a:r>
            <a:r>
              <a:rPr sz="1500" spc="4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«ikke</a:t>
            </a:r>
            <a:r>
              <a:rPr sz="1500" spc="4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aktuell»</a:t>
            </a:r>
            <a:r>
              <a:rPr sz="1500" spc="-1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og</a:t>
            </a:r>
            <a:r>
              <a:rPr sz="1500" spc="-7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hele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søknaden </a:t>
            </a:r>
            <a:r>
              <a:rPr sz="1500" dirty="0">
                <a:latin typeface="Calibri"/>
                <a:cs typeface="Calibri"/>
              </a:rPr>
              <a:t>slettes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umiddelbart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fra</a:t>
            </a:r>
            <a:r>
              <a:rPr sz="1500" spc="3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listen.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385</Words>
  <Application>Microsoft Macintosh PowerPoint</Application>
  <PresentationFormat>Widescreen</PresentationFormat>
  <Paragraphs>40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Source Sans 3</vt:lpstr>
      <vt:lpstr>Source Sans 3 Semibold</vt:lpstr>
      <vt:lpstr>Office Theme</vt:lpstr>
      <vt:lpstr>Superrask søknad</vt:lpstr>
      <vt:lpstr>Superrask søknad for arbeidsgiver steg for steg</vt:lpstr>
      <vt:lpstr>1. Lag stillingsannonse på arbeidsplassen.no</vt:lpstr>
      <vt:lpstr>2. Velg superrask søknad når du velger hvordan du ønsker å bli kontaktet</vt:lpstr>
      <vt:lpstr>3. Definer kvalifikasjonene for stillingen (fritekst)</vt:lpstr>
      <vt:lpstr>4. Motta søknader</vt:lpstr>
      <vt:lpstr>Vurdering av søknadene – navn vises i utgangspunktet ikke</vt:lpstr>
      <vt:lpstr>Vurdering og tilbakemelding til aktuelle søkere</vt:lpstr>
      <vt:lpstr>Vurdering og tilbakemelding til søkere som ikke er aktuelle</vt:lpstr>
      <vt:lpstr>Du får e-post for hver nye søknad som kommer inn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Superrask søknad</dc:title>
  <cp:lastModifiedBy>Anita Koot</cp:lastModifiedBy>
  <cp:revision>1</cp:revision>
  <dcterms:created xsi:type="dcterms:W3CDTF">2023-02-21T12:37:54Z</dcterms:created>
  <dcterms:modified xsi:type="dcterms:W3CDTF">2023-02-21T12:39:54Z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2023-02-08T00:00:00Z</vt:filetime>
  </property>
  <property fmtid="{D5CDD505-2E9C-101B-9397-08002B2CF9AE}" pid="3" name="LastSaved">
    <vt:filetime>2023-02-21T00:00:00Z</vt:filetime>
  </property>
</Properties>
</file>